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651" r:id="rId4"/>
    <p:sldMasterId id="2147483654" r:id="rId5"/>
  </p:sldMasterIdLst>
  <p:notesMasterIdLst>
    <p:notesMasterId r:id="rId47"/>
  </p:notesMasterIdLst>
  <p:handoutMasterIdLst>
    <p:handoutMasterId r:id="rId48"/>
  </p:handoutMasterIdLst>
  <p:sldIdLst>
    <p:sldId id="338" r:id="rId6"/>
    <p:sldId id="372" r:id="rId7"/>
    <p:sldId id="494" r:id="rId8"/>
    <p:sldId id="534" r:id="rId9"/>
    <p:sldId id="537" r:id="rId10"/>
    <p:sldId id="539" r:id="rId11"/>
    <p:sldId id="540" r:id="rId12"/>
    <p:sldId id="538" r:id="rId13"/>
    <p:sldId id="541" r:id="rId14"/>
    <p:sldId id="535" r:id="rId15"/>
    <p:sldId id="536" r:id="rId16"/>
    <p:sldId id="542" r:id="rId17"/>
    <p:sldId id="545" r:id="rId18"/>
    <p:sldId id="543" r:id="rId19"/>
    <p:sldId id="544" r:id="rId20"/>
    <p:sldId id="569" r:id="rId21"/>
    <p:sldId id="570" r:id="rId22"/>
    <p:sldId id="571" r:id="rId23"/>
    <p:sldId id="546" r:id="rId24"/>
    <p:sldId id="547" r:id="rId25"/>
    <p:sldId id="548" r:id="rId26"/>
    <p:sldId id="568" r:id="rId27"/>
    <p:sldId id="549" r:id="rId28"/>
    <p:sldId id="550" r:id="rId29"/>
    <p:sldId id="551" r:id="rId30"/>
    <p:sldId id="552" r:id="rId31"/>
    <p:sldId id="553" r:id="rId32"/>
    <p:sldId id="554" r:id="rId33"/>
    <p:sldId id="555" r:id="rId34"/>
    <p:sldId id="556" r:id="rId35"/>
    <p:sldId id="557" r:id="rId36"/>
    <p:sldId id="558" r:id="rId37"/>
    <p:sldId id="563" r:id="rId38"/>
    <p:sldId id="564" r:id="rId39"/>
    <p:sldId id="559" r:id="rId40"/>
    <p:sldId id="560" r:id="rId41"/>
    <p:sldId id="561" r:id="rId42"/>
    <p:sldId id="565" r:id="rId43"/>
    <p:sldId id="566" r:id="rId44"/>
    <p:sldId id="567" r:id="rId45"/>
    <p:sldId id="562" r:id="rId46"/>
  </p:sldIdLst>
  <p:sldSz cx="9144000" cy="6858000" type="screen4x3"/>
  <p:notesSz cx="9939338" cy="6807200"/>
  <p:custDataLst>
    <p:tags r:id="rId49"/>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p15:clr>
            <a:srgbClr val="A4A3A4"/>
          </p15:clr>
        </p15:guide>
        <p15:guide id="2" pos="2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94660"/>
  </p:normalViewPr>
  <p:slideViewPr>
    <p:cSldViewPr snapToObjects="1" showGuides="1">
      <p:cViewPr varScale="1">
        <p:scale>
          <a:sx n="85" d="100"/>
          <a:sy n="85" d="100"/>
        </p:scale>
        <p:origin x="1362" y="96"/>
      </p:cViewPr>
      <p:guideLst>
        <p:guide orient="horz" pos="2614"/>
        <p:guide pos="220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12/3/2022</a:t>
            </a:fld>
            <a:endParaRPr lang="en-US" altLang="en-US"/>
          </a:p>
        </p:txBody>
      </p:sp>
      <p:sp>
        <p:nvSpPr>
          <p:cNvPr id="4" name="Footer Placeholder 3">
            <a:extLst>
              <a:ext uri="{FF2B5EF4-FFF2-40B4-BE49-F238E27FC236}">
                <a16:creationId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12/2/2022</a:t>
            </a:fld>
            <a:endParaRPr lang="en-US" altLang="en-US"/>
          </a:p>
        </p:txBody>
      </p:sp>
      <p:sp>
        <p:nvSpPr>
          <p:cNvPr id="4" name="Slide Image Placeholder 3">
            <a:extLst>
              <a:ext uri="{FF2B5EF4-FFF2-40B4-BE49-F238E27FC236}">
                <a16:creationId xmlns:a16="http://schemas.microsoft.com/office/drawing/2014/main" id="{D456ECF8-1E2B-455B-9DC0-85BB74547141}"/>
              </a:ext>
            </a:extLst>
          </p:cNvPr>
          <p:cNvSpPr>
            <a:spLocks noGrp="1" noRot="1" noChangeAspect="1"/>
          </p:cNvSpPr>
          <p:nvPr>
            <p:ph type="sldImg" idx="2"/>
          </p:nvPr>
        </p:nvSpPr>
        <p:spPr>
          <a:xfrm>
            <a:off x="3268663" y="511175"/>
            <a:ext cx="34020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7E0B277C-17CB-432A-8C2F-5443911898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D43299A5-2104-4241-807A-73BE69A2EF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a:extLst>
              <a:ext uri="{FF2B5EF4-FFF2-40B4-BE49-F238E27FC236}">
                <a16:creationId xmlns:a16="http://schemas.microsoft.com/office/drawing/2014/main" id="{2C8B8FC2-0C9A-462D-A65B-0B241A10AC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5C141B1B-7171-4450-B1E9-45D1BE64481E}" type="slidenum">
              <a:rPr lang="en-US" altLang="en-US" smtClean="0"/>
              <a:pPr/>
              <a:t>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AAEEC78-BEC1-4E73-AE9E-66766B2988D1}" type="slidenum">
              <a:rPr lang="en-US" altLang="en-US" smtClean="0"/>
              <a:pPr>
                <a:defRPr/>
              </a:pPr>
              <a:t>35</a:t>
            </a:fld>
            <a:endParaRPr lang="en-US" altLang="en-US"/>
          </a:p>
        </p:txBody>
      </p:sp>
    </p:spTree>
    <p:extLst>
      <p:ext uri="{BB962C8B-B14F-4D97-AF65-F5344CB8AC3E}">
        <p14:creationId xmlns:p14="http://schemas.microsoft.com/office/powerpoint/2010/main" val="228411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CC49FBEB-E28E-467F-B589-B691FC552E9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28600"/>
            <a:ext cx="88947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F914CA09-5CA4-434F-9526-F5E0FC74C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9738" y="252413"/>
            <a:ext cx="20812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0"/>
            <a:ext cx="3048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263" y="1027113"/>
            <a:ext cx="25987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mailto:chathu@gmail.com"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hyperlink" Target="mailto:chathushi0707@gmail.com"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target.com/searchsoftwarequality/definition/application" TargetMode="External"/><Relationship Id="rId2" Type="http://schemas.openxmlformats.org/officeDocument/2006/relationships/hyperlink" Target="https://www.techtarget.com/searchapparchitecture/definition/software"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0" y="2667000"/>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US" dirty="0"/>
              <a:t>Managing a Successful Computing Project including</a:t>
            </a:r>
            <a:br>
              <a:rPr lang="en-US" dirty="0"/>
            </a:br>
            <a:r>
              <a:rPr lang="en-US" dirty="0"/>
              <a:t>user experience features in Community Portal</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0"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a:solidFill>
                  <a:srgbClr val="93176C"/>
                </a:solidFill>
                <a:latin typeface="Calibri" panose="020F0502020204030204" pitchFamily="34" charset="0"/>
              </a:rPr>
              <a:t>Module Project</a:t>
            </a:r>
            <a:endParaRPr lang="en-GB" altLang="en-US" sz="1500">
              <a:solidFill>
                <a:srgbClr val="93176C"/>
              </a:solidFill>
              <a:latin typeface="Calibri" panose="020F0502020204030204" pitchFamily="34" charset="0"/>
            </a:endParaRPr>
          </a:p>
        </p:txBody>
      </p:sp>
      <p:sp>
        <p:nvSpPr>
          <p:cNvPr id="5" name="Title 1">
            <a:extLst>
              <a:ext uri="{FF2B5EF4-FFF2-40B4-BE49-F238E27FC236}">
                <a16:creationId xmlns:a16="http://schemas.microsoft.com/office/drawing/2014/main" id="{3D1E2B7E-1984-4A38-B999-D3FC5F0148C2}"/>
              </a:ext>
            </a:extLst>
          </p:cNvPr>
          <p:cNvSpPr txBox="1">
            <a:spLocks/>
          </p:cNvSpPr>
          <p:nvPr/>
        </p:nvSpPr>
        <p:spPr bwMode="auto">
          <a:xfrm>
            <a:off x="10046" y="4793594"/>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:10/10/2022	</a:t>
            </a:r>
          </a:p>
          <a:p>
            <a:pPr>
              <a:lnSpc>
                <a:spcPts val="1800"/>
              </a:lnSpc>
              <a:spcBef>
                <a:spcPts val="200"/>
              </a:spcBef>
              <a:spcAft>
                <a:spcPts val="200"/>
              </a:spcAft>
              <a:defRPr/>
            </a:pPr>
            <a:r>
              <a:rPr lang="en-US" altLang="en-US" sz="1400" b="1" dirty="0">
                <a:latin typeface="+mn-lt"/>
              </a:rPr>
              <a:t>End Date		:26/10/2022	</a:t>
            </a:r>
          </a:p>
          <a:p>
            <a:pPr>
              <a:lnSpc>
                <a:spcPts val="1800"/>
              </a:lnSpc>
              <a:spcBef>
                <a:spcPts val="200"/>
              </a:spcBef>
              <a:spcAft>
                <a:spcPts val="200"/>
              </a:spcAft>
              <a:defRPr/>
            </a:pPr>
            <a:r>
              <a:rPr lang="en-US" altLang="en-US" sz="1400" b="1" dirty="0">
                <a:latin typeface="+mn-lt"/>
              </a:rPr>
              <a:t>Submission Date	:27/10/2022	</a:t>
            </a:r>
          </a:p>
          <a:p>
            <a:pPr>
              <a:lnSpc>
                <a:spcPts val="1800"/>
              </a:lnSpc>
              <a:spcBef>
                <a:spcPts val="200"/>
              </a:spcBef>
              <a:spcAft>
                <a:spcPts val="200"/>
              </a:spcAft>
              <a:defRPr/>
            </a:pPr>
            <a:endParaRPr lang="en-US" altLang="en-US" sz="1400" dirty="0">
              <a:latin typeface="+mn-lt"/>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7463" y="3832224"/>
            <a:ext cx="7345363" cy="892175"/>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Module: </a:t>
            </a:r>
            <a:r>
              <a:rPr lang="en-US" altLang="en-US" sz="1400" dirty="0">
                <a:latin typeface="+mn-lt"/>
              </a:rPr>
              <a:t> Managing a Successful Computing Project</a:t>
            </a:r>
          </a:p>
          <a:p>
            <a:pPr>
              <a:lnSpc>
                <a:spcPts val="1800"/>
              </a:lnSpc>
              <a:spcBef>
                <a:spcPts val="200"/>
              </a:spcBef>
              <a:spcAft>
                <a:spcPts val="200"/>
              </a:spcAft>
              <a:defRPr/>
            </a:pPr>
            <a:r>
              <a:rPr lang="en-US" altLang="en-US" sz="1400" dirty="0">
                <a:latin typeface="+mn-lt"/>
              </a:rPr>
              <a:t>Course: : Managing a Successful Computing Project for including user experience features in an Existing Community Portal </a:t>
            </a:r>
            <a:r>
              <a:rPr lang="en-SG" altLang="en-US" sz="1400" dirty="0">
                <a:latin typeface="+mn-lt"/>
              </a:rPr>
              <a:t>(Project Management Plan)</a:t>
            </a:r>
            <a:endParaRPr lang="en-US" altLang="en-US" sz="1400" dirty="0">
              <a:latin typeface="+mn-lt"/>
            </a:endParaRPr>
          </a:p>
        </p:txBody>
      </p:sp>
      <p:sp>
        <p:nvSpPr>
          <p:cNvPr id="7" name="Title 1">
            <a:extLst>
              <a:ext uri="{FF2B5EF4-FFF2-40B4-BE49-F238E27FC236}">
                <a16:creationId xmlns:a16="http://schemas.microsoft.com/office/drawing/2014/main" id="{3AAE6609-8189-419A-853E-0A3E5EB230FA}"/>
              </a:ext>
            </a:extLst>
          </p:cNvPr>
          <p:cNvSpPr txBox="1">
            <a:spLocks/>
          </p:cNvSpPr>
          <p:nvPr/>
        </p:nvSpPr>
        <p:spPr bwMode="auto">
          <a:xfrm>
            <a:off x="4508500" y="4777145"/>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Chathushi Jayarathna	</a:t>
            </a:r>
          </a:p>
          <a:p>
            <a:pPr>
              <a:lnSpc>
                <a:spcPts val="1800"/>
              </a:lnSpc>
              <a:spcBef>
                <a:spcPts val="200"/>
              </a:spcBef>
              <a:spcAft>
                <a:spcPts val="200"/>
              </a:spcAft>
              <a:defRPr/>
            </a:pPr>
            <a:r>
              <a:rPr lang="en-US" altLang="en-US" sz="1400" b="1" dirty="0">
                <a:latin typeface="+mn-lt"/>
              </a:rPr>
              <a:t>Enrollment ID	:	</a:t>
            </a:r>
          </a:p>
          <a:p>
            <a:pPr>
              <a:lnSpc>
                <a:spcPts val="1800"/>
              </a:lnSpc>
              <a:spcBef>
                <a:spcPts val="200"/>
              </a:spcBef>
              <a:spcAft>
                <a:spcPts val="200"/>
              </a:spcAft>
              <a:defRPr/>
            </a:pPr>
            <a:r>
              <a:rPr lang="en-US" altLang="en-US" sz="1400" b="1" dirty="0">
                <a:latin typeface="+mn-lt"/>
              </a:rPr>
              <a:t>Presentation Date	:	</a:t>
            </a:r>
          </a:p>
          <a:p>
            <a:pPr>
              <a:lnSpc>
                <a:spcPts val="1800"/>
              </a:lnSpc>
              <a:spcBef>
                <a:spcPts val="200"/>
              </a:spcBef>
              <a:spcAft>
                <a:spcPts val="200"/>
              </a:spcAft>
              <a:defRPr/>
            </a:pPr>
            <a:endParaRPr lang="en-US" altLang="en-US" sz="14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8643B00C-470F-4970-8072-0BE8A708E64B}"/>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a:t>
            </a:r>
            <a:r>
              <a:rPr lang="en-SG" altLang="en-US" sz="2800" dirty="0">
                <a:solidFill>
                  <a:srgbClr val="FFFFFF"/>
                </a:solidFill>
                <a:cs typeface="Arial" panose="020B0604020202020204" pitchFamily="34" charset="0"/>
              </a:rPr>
              <a:t>How Different Test Helps</a:t>
            </a:r>
            <a:endParaRPr lang="en-US" altLang="en-US" sz="2800" dirty="0">
              <a:solidFill>
                <a:schemeClr val="bg1"/>
              </a:solidFill>
              <a:cs typeface="Arial" panose="020B0604020202020204" pitchFamily="34" charset="0"/>
            </a:endParaRPr>
          </a:p>
        </p:txBody>
      </p:sp>
      <p:sp>
        <p:nvSpPr>
          <p:cNvPr id="6" name="Rectangle 5">
            <a:extLst>
              <a:ext uri="{FF2B5EF4-FFF2-40B4-BE49-F238E27FC236}">
                <a16:creationId xmlns:a16="http://schemas.microsoft.com/office/drawing/2014/main" id="{C4A7A123-81EC-4354-9D34-46BD3FE7E5CB}"/>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Functional Testing</a:t>
            </a:r>
          </a:p>
          <a:p>
            <a:pPr marL="285750" indent="-285750">
              <a:spcBef>
                <a:spcPts val="600"/>
              </a:spcBef>
              <a:spcAft>
                <a:spcPts val="600"/>
              </a:spcAft>
              <a:buFont typeface="Wingdings" panose="05000000000000000000" pitchFamily="2" charset="2"/>
              <a:buChar char="q"/>
              <a:defRPr/>
            </a:pPr>
            <a:r>
              <a:rPr lang="en-SG" sz="2000" b="1" dirty="0">
                <a:solidFill>
                  <a:schemeClr val="tx1"/>
                </a:solidFill>
              </a:rPr>
              <a:t>Unit Testing</a:t>
            </a:r>
            <a:br>
              <a:rPr lang="en-SG" sz="2000" b="1" dirty="0">
                <a:solidFill>
                  <a:schemeClr val="tx1"/>
                </a:solidFill>
              </a:rPr>
            </a:br>
            <a:r>
              <a:rPr lang="en-SG" sz="2000" dirty="0">
                <a:solidFill>
                  <a:schemeClr val="tx1"/>
                </a:solidFill>
              </a:rPr>
              <a:t>1. Helps developer write better code</a:t>
            </a:r>
            <a:br>
              <a:rPr lang="en-SG" sz="2000" dirty="0">
                <a:solidFill>
                  <a:schemeClr val="tx1"/>
                </a:solidFill>
              </a:rPr>
            </a:br>
            <a:r>
              <a:rPr lang="en-SG" sz="2000" dirty="0">
                <a:solidFill>
                  <a:schemeClr val="tx1"/>
                </a:solidFill>
              </a:rPr>
              <a:t>2. It helps developer to catch bugs earlier</a:t>
            </a:r>
            <a:br>
              <a:rPr lang="en-SG" sz="2000" dirty="0">
                <a:solidFill>
                  <a:schemeClr val="tx1"/>
                </a:solidFill>
              </a:rPr>
            </a:br>
            <a:r>
              <a:rPr lang="en-SG" sz="2000" dirty="0">
                <a:solidFill>
                  <a:schemeClr val="tx1"/>
                </a:solidFill>
              </a:rPr>
              <a:t>3. It makes the code more easy to refactor</a:t>
            </a:r>
            <a:endParaRPr lang="en-SG" sz="2000" b="1" dirty="0">
              <a:solidFill>
                <a:schemeClr val="tx1"/>
              </a:solidFill>
            </a:endParaRPr>
          </a:p>
          <a:p>
            <a:pPr marL="285750" indent="-285750">
              <a:spcBef>
                <a:spcPts val="600"/>
              </a:spcBef>
              <a:spcAft>
                <a:spcPts val="600"/>
              </a:spcAft>
              <a:buFont typeface="Wingdings" panose="05000000000000000000" pitchFamily="2" charset="2"/>
              <a:buChar char="q"/>
              <a:defRPr/>
            </a:pPr>
            <a:r>
              <a:rPr lang="en-SG" sz="2000" b="1" dirty="0">
                <a:solidFill>
                  <a:schemeClr val="tx1"/>
                </a:solidFill>
              </a:rPr>
              <a:t>User Acceptance Testing</a:t>
            </a:r>
            <a:br>
              <a:rPr lang="en-SG" sz="2000" b="1" dirty="0">
                <a:solidFill>
                  <a:schemeClr val="tx1"/>
                </a:solidFill>
              </a:rPr>
            </a:br>
            <a:r>
              <a:rPr lang="en-SG" sz="2000" dirty="0">
                <a:solidFill>
                  <a:schemeClr val="tx1"/>
                </a:solidFill>
              </a:rPr>
              <a:t>1. Keeping ongoing maintenance costs as low as possible</a:t>
            </a:r>
            <a:br>
              <a:rPr lang="en-SG" sz="2000" dirty="0">
                <a:solidFill>
                  <a:schemeClr val="tx1"/>
                </a:solidFill>
              </a:rPr>
            </a:br>
            <a:r>
              <a:rPr lang="en-SG" sz="2000" dirty="0">
                <a:solidFill>
                  <a:schemeClr val="tx1"/>
                </a:solidFill>
              </a:rPr>
              <a:t>2. Increase end-user happiness</a:t>
            </a:r>
            <a:br>
              <a:rPr lang="en-SG" sz="2000" dirty="0">
                <a:solidFill>
                  <a:schemeClr val="tx1"/>
                </a:solidFill>
              </a:rPr>
            </a:br>
            <a:r>
              <a:rPr lang="en-SG" sz="2000" dirty="0">
                <a:solidFill>
                  <a:schemeClr val="tx1"/>
                </a:solidFill>
              </a:rPr>
              <a:t>3. Increasing software robustness and usability</a:t>
            </a:r>
          </a:p>
          <a:p>
            <a:pPr marL="285750" indent="-285750">
              <a:spcBef>
                <a:spcPts val="600"/>
              </a:spcBef>
              <a:spcAft>
                <a:spcPts val="600"/>
              </a:spcAft>
              <a:buFont typeface="Wingdings" panose="05000000000000000000" pitchFamily="2" charset="2"/>
              <a:buChar char="q"/>
              <a:defRPr/>
            </a:pPr>
            <a:r>
              <a:rPr lang="en-SG" sz="2000" b="1" dirty="0">
                <a:solidFill>
                  <a:schemeClr val="tx1"/>
                </a:solidFill>
              </a:rPr>
              <a:t>Integration Testing</a:t>
            </a:r>
            <a:br>
              <a:rPr lang="en-SG" sz="2000" b="1" dirty="0">
                <a:solidFill>
                  <a:schemeClr val="tx1"/>
                </a:solidFill>
              </a:rPr>
            </a:br>
            <a:r>
              <a:rPr lang="en-SG" sz="2000" dirty="0">
                <a:solidFill>
                  <a:schemeClr val="tx1"/>
                </a:solidFill>
              </a:rPr>
              <a:t>1. </a:t>
            </a:r>
            <a:r>
              <a:rPr lang="en-US" sz="2000" dirty="0">
                <a:solidFill>
                  <a:schemeClr val="tx1"/>
                </a:solidFill>
              </a:rPr>
              <a:t>Integration testing for different modules at the same time is easy.</a:t>
            </a:r>
            <a:br>
              <a:rPr lang="en-SG" sz="2000" dirty="0">
                <a:solidFill>
                  <a:schemeClr val="tx1"/>
                </a:solidFill>
              </a:rPr>
            </a:br>
            <a:r>
              <a:rPr lang="en-SG" sz="2000" dirty="0">
                <a:solidFill>
                  <a:schemeClr val="tx1"/>
                </a:solidFill>
              </a:rPr>
              <a:t>2. </a:t>
            </a:r>
            <a:r>
              <a:rPr lang="en-US" sz="2000" dirty="0">
                <a:solidFill>
                  <a:schemeClr val="tx1"/>
                </a:solidFill>
              </a:rPr>
              <a:t>It can be used in the early as well as later stages of the testing process.</a:t>
            </a:r>
            <a:br>
              <a:rPr lang="en-SG" sz="2000" dirty="0">
                <a:solidFill>
                  <a:schemeClr val="tx1"/>
                </a:solidFill>
              </a:rPr>
            </a:br>
            <a:r>
              <a:rPr lang="en-SG" sz="2000" dirty="0">
                <a:solidFill>
                  <a:schemeClr val="tx1"/>
                </a:solidFill>
              </a:rPr>
              <a:t>3. </a:t>
            </a:r>
            <a:r>
              <a:rPr lang="en-US" sz="2000" dirty="0">
                <a:solidFill>
                  <a:schemeClr val="tx1"/>
                </a:solidFill>
              </a:rPr>
              <a:t>It improves test coverage and provides an additional level of reliability.</a:t>
            </a:r>
            <a:endParaRPr lang="en-SG" sz="2000"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Tree>
    <p:extLst>
      <p:ext uri="{BB962C8B-B14F-4D97-AF65-F5344CB8AC3E}">
        <p14:creationId xmlns:p14="http://schemas.microsoft.com/office/powerpoint/2010/main" val="204247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7AF8BED-D2C1-4AAE-8C73-CD98F9DC2DC5}"/>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a:t>
            </a:r>
            <a:r>
              <a:rPr lang="en-SG" altLang="en-US" sz="2800" dirty="0">
                <a:solidFill>
                  <a:srgbClr val="FFFFFF"/>
                </a:solidFill>
                <a:cs typeface="Arial" panose="020B0604020202020204" pitchFamily="34" charset="0"/>
              </a:rPr>
              <a:t>How Different Test Helps</a:t>
            </a:r>
            <a:endParaRPr lang="en-US" altLang="en-US" sz="2800" dirty="0">
              <a:solidFill>
                <a:schemeClr val="bg1"/>
              </a:solidFill>
              <a:cs typeface="Arial" panose="020B0604020202020204" pitchFamily="34" charset="0"/>
            </a:endParaRPr>
          </a:p>
        </p:txBody>
      </p:sp>
      <p:sp>
        <p:nvSpPr>
          <p:cNvPr id="6" name="Rectangle 5">
            <a:extLst>
              <a:ext uri="{FF2B5EF4-FFF2-40B4-BE49-F238E27FC236}">
                <a16:creationId xmlns:a16="http://schemas.microsoft.com/office/drawing/2014/main" id="{9D9424A5-FC55-4ED7-BD08-8F779B874F54}"/>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Non-Functional Testing</a:t>
            </a:r>
          </a:p>
          <a:p>
            <a:pPr marL="285750" indent="-285750">
              <a:spcBef>
                <a:spcPts val="600"/>
              </a:spcBef>
              <a:spcAft>
                <a:spcPts val="600"/>
              </a:spcAft>
              <a:buFont typeface="Wingdings" panose="05000000000000000000" pitchFamily="2" charset="2"/>
              <a:buChar char="q"/>
              <a:defRPr/>
            </a:pPr>
            <a:r>
              <a:rPr lang="en-SG" sz="2000" b="1" dirty="0">
                <a:solidFill>
                  <a:schemeClr val="tx1"/>
                </a:solidFill>
              </a:rPr>
              <a:t>Cross Browser Testing</a:t>
            </a:r>
            <a:br>
              <a:rPr lang="en-SG" sz="2000" b="1" dirty="0">
                <a:solidFill>
                  <a:schemeClr val="tx1"/>
                </a:solidFill>
              </a:rPr>
            </a:br>
            <a:r>
              <a:rPr lang="en-SG" sz="2000" dirty="0">
                <a:solidFill>
                  <a:schemeClr val="tx1"/>
                </a:solidFill>
              </a:rPr>
              <a:t>1. </a:t>
            </a:r>
            <a:r>
              <a:rPr lang="en-US" sz="2000" b="0" dirty="0">
                <a:solidFill>
                  <a:schemeClr val="tx1"/>
                </a:solidFill>
                <a:effectLst/>
                <a:ea typeface="Calibri" panose="020F0502020204030204" pitchFamily="34" charset="0"/>
                <a:cs typeface="Arial" panose="020B0604020202020204" pitchFamily="34" charset="0"/>
              </a:rPr>
              <a:t>Reduction of repetitive work</a:t>
            </a:r>
            <a:br>
              <a:rPr lang="en-US" sz="2000" dirty="0">
                <a:solidFill>
                  <a:schemeClr val="tx1"/>
                </a:solidFill>
              </a:rPr>
            </a:br>
            <a:r>
              <a:rPr lang="en-US" sz="2000" dirty="0">
                <a:solidFill>
                  <a:schemeClr val="tx1"/>
                </a:solidFill>
              </a:rPr>
              <a:t>2. </a:t>
            </a:r>
            <a:r>
              <a:rPr lang="en-US" sz="2000" b="0" dirty="0">
                <a:solidFill>
                  <a:schemeClr val="tx1"/>
                </a:solidFill>
                <a:effectLst/>
                <a:ea typeface="Calibri" panose="020F0502020204030204" pitchFamily="34" charset="0"/>
                <a:cs typeface="Arial" panose="020B0604020202020204" pitchFamily="34" charset="0"/>
              </a:rPr>
              <a:t>Greater consistency and repeatability</a:t>
            </a:r>
            <a:br>
              <a:rPr lang="en-US" sz="2000" dirty="0">
                <a:solidFill>
                  <a:schemeClr val="tx1"/>
                </a:solidFill>
              </a:rPr>
            </a:br>
            <a:r>
              <a:rPr lang="en-US" sz="2000" dirty="0">
                <a:solidFill>
                  <a:schemeClr val="tx1"/>
                </a:solidFill>
              </a:rPr>
              <a:t>3. </a:t>
            </a:r>
            <a:r>
              <a:rPr lang="en-US" sz="2000" b="0" dirty="0">
                <a:solidFill>
                  <a:schemeClr val="tx1"/>
                </a:solidFill>
                <a:effectLst/>
                <a:ea typeface="Calibri" panose="020F0502020204030204" pitchFamily="34" charset="0"/>
                <a:cs typeface="Arial" panose="020B0604020202020204" pitchFamily="34" charset="0"/>
              </a:rPr>
              <a:t>Ease of access to information about tests or testing</a:t>
            </a:r>
          </a:p>
          <a:p>
            <a:pPr marL="285750" indent="-285750">
              <a:spcBef>
                <a:spcPts val="600"/>
              </a:spcBef>
              <a:spcAft>
                <a:spcPts val="600"/>
              </a:spcAft>
              <a:buFont typeface="Wingdings" panose="05000000000000000000" pitchFamily="2" charset="2"/>
              <a:buChar char="q"/>
              <a:defRPr/>
            </a:pPr>
            <a:r>
              <a:rPr lang="en-US" sz="2000" b="1" dirty="0">
                <a:solidFill>
                  <a:schemeClr val="tx1"/>
                </a:solidFill>
                <a:ea typeface="Calibri" panose="020F0502020204030204" pitchFamily="34" charset="0"/>
                <a:cs typeface="Arial" panose="020B0604020202020204" pitchFamily="34" charset="0"/>
              </a:rPr>
              <a:t>Performance Testing</a:t>
            </a:r>
            <a:br>
              <a:rPr lang="en-US" sz="2000" b="1" dirty="0">
                <a:solidFill>
                  <a:schemeClr val="tx1"/>
                </a:solidFill>
                <a:ea typeface="Calibri" panose="020F0502020204030204" pitchFamily="34" charset="0"/>
                <a:cs typeface="Arial" panose="020B0604020202020204" pitchFamily="34" charset="0"/>
              </a:rPr>
            </a:br>
            <a:r>
              <a:rPr lang="en-SG" sz="2000" dirty="0">
                <a:solidFill>
                  <a:schemeClr val="tx1"/>
                </a:solidFill>
              </a:rPr>
              <a:t>1. </a:t>
            </a:r>
            <a:r>
              <a:rPr lang="en-US" sz="2000" dirty="0">
                <a:solidFill>
                  <a:schemeClr val="tx1"/>
                </a:solidFill>
              </a:rPr>
              <a:t>Measure the speed, accuracy and stability of software</a:t>
            </a:r>
            <a:br>
              <a:rPr lang="en-SG" sz="2000" dirty="0">
                <a:solidFill>
                  <a:schemeClr val="tx1"/>
                </a:solidFill>
              </a:rPr>
            </a:br>
            <a:r>
              <a:rPr lang="en-SG" sz="2000" dirty="0">
                <a:solidFill>
                  <a:schemeClr val="tx1"/>
                </a:solidFill>
              </a:rPr>
              <a:t>2. </a:t>
            </a:r>
            <a:r>
              <a:rPr lang="en-US" sz="2000" dirty="0">
                <a:solidFill>
                  <a:schemeClr val="tx1"/>
                </a:solidFill>
              </a:rPr>
              <a:t>Performance testing allows you to keep your users happy</a:t>
            </a:r>
            <a:br>
              <a:rPr lang="en-SG" sz="2000" dirty="0">
                <a:solidFill>
                  <a:schemeClr val="tx1"/>
                </a:solidFill>
              </a:rPr>
            </a:br>
            <a:r>
              <a:rPr lang="en-SG" sz="2000" dirty="0">
                <a:solidFill>
                  <a:schemeClr val="tx1"/>
                </a:solidFill>
              </a:rPr>
              <a:t>3. </a:t>
            </a:r>
            <a:r>
              <a:rPr lang="en-US" sz="2000" dirty="0">
                <a:solidFill>
                  <a:schemeClr val="tx1"/>
                </a:solidFill>
              </a:rPr>
              <a:t>Improve optimization and load capability</a:t>
            </a:r>
            <a:endParaRPr lang="en-US" sz="2000" dirty="0">
              <a:solidFill>
                <a:schemeClr val="tx1"/>
              </a:solidFill>
              <a:ea typeface="Calibri" panose="020F0502020204030204" pitchFamily="34" charset="0"/>
              <a:cs typeface="Arial" panose="020B0604020202020204" pitchFamily="34" charset="0"/>
            </a:endParaRPr>
          </a:p>
          <a:p>
            <a:pPr marL="285750" indent="-285750">
              <a:spcBef>
                <a:spcPts val="600"/>
              </a:spcBef>
              <a:spcAft>
                <a:spcPts val="600"/>
              </a:spcAft>
              <a:buFont typeface="Wingdings" panose="05000000000000000000" pitchFamily="2" charset="2"/>
              <a:buChar char="q"/>
              <a:defRPr/>
            </a:pPr>
            <a:r>
              <a:rPr lang="en-US" sz="2000" b="1" dirty="0">
                <a:solidFill>
                  <a:schemeClr val="tx1"/>
                </a:solidFill>
                <a:effectLst/>
                <a:ea typeface="Calibri" panose="020F0502020204030204" pitchFamily="34" charset="0"/>
                <a:cs typeface="Arial" panose="020B0604020202020204" pitchFamily="34" charset="0"/>
              </a:rPr>
              <a:t>Load Testing</a:t>
            </a:r>
            <a:br>
              <a:rPr lang="en-US" sz="2000" b="1" dirty="0">
                <a:solidFill>
                  <a:schemeClr val="tx1"/>
                </a:solidFill>
                <a:effectLst/>
                <a:ea typeface="Calibri" panose="020F0502020204030204" pitchFamily="34" charset="0"/>
                <a:cs typeface="Arial" panose="020B0604020202020204" pitchFamily="34" charset="0"/>
              </a:rPr>
            </a:br>
            <a:r>
              <a:rPr lang="en-SG" sz="2000" dirty="0">
                <a:solidFill>
                  <a:schemeClr val="tx1"/>
                </a:solidFill>
              </a:rPr>
              <a:t>1. </a:t>
            </a:r>
            <a:r>
              <a:rPr lang="en-US" sz="2000" dirty="0">
                <a:solidFill>
                  <a:schemeClr val="tx1"/>
                </a:solidFill>
              </a:rPr>
              <a:t>Minimizes the cost of failure for organizations.</a:t>
            </a:r>
            <a:br>
              <a:rPr lang="en-SG" sz="2000" dirty="0">
                <a:solidFill>
                  <a:schemeClr val="tx1"/>
                </a:solidFill>
              </a:rPr>
            </a:br>
            <a:r>
              <a:rPr lang="en-SG" sz="2000" dirty="0">
                <a:solidFill>
                  <a:schemeClr val="tx1"/>
                </a:solidFill>
              </a:rPr>
              <a:t>2. </a:t>
            </a:r>
            <a:r>
              <a:rPr lang="en-US" sz="2000" dirty="0">
                <a:solidFill>
                  <a:schemeClr val="tx1"/>
                </a:solidFill>
              </a:rPr>
              <a:t>Improves software scalability.</a:t>
            </a:r>
            <a:br>
              <a:rPr lang="en-SG" sz="2000" dirty="0">
                <a:solidFill>
                  <a:schemeClr val="tx1"/>
                </a:solidFill>
              </a:rPr>
            </a:br>
            <a:r>
              <a:rPr lang="en-SG" sz="2000" dirty="0">
                <a:solidFill>
                  <a:schemeClr val="tx1"/>
                </a:solidFill>
              </a:rPr>
              <a:t>3. </a:t>
            </a:r>
            <a:r>
              <a:rPr lang="en-US" sz="2000" dirty="0">
                <a:solidFill>
                  <a:schemeClr val="tx1"/>
                </a:solidFill>
              </a:rPr>
              <a:t>Reduces the risk for system downtime.</a:t>
            </a:r>
            <a:endParaRPr lang="en-US" sz="2000" b="1" dirty="0">
              <a:solidFill>
                <a:schemeClr val="tx1"/>
              </a:solidFill>
              <a:effectLst/>
              <a:ea typeface="Calibri" panose="020F0502020204030204" pitchFamily="34" charset="0"/>
              <a:cs typeface="Arial" panose="020B0604020202020204" pitchFamily="34" charset="0"/>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Tree>
    <p:extLst>
      <p:ext uri="{BB962C8B-B14F-4D97-AF65-F5344CB8AC3E}">
        <p14:creationId xmlns:p14="http://schemas.microsoft.com/office/powerpoint/2010/main" val="1813122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5EFF93F5-6EC1-4622-8961-E1B2696EB369}"/>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a:t>
            </a:r>
            <a:r>
              <a:rPr lang="en-SG" altLang="en-US" sz="2800" dirty="0">
                <a:solidFill>
                  <a:schemeClr val="bg1"/>
                </a:solidFill>
              </a:rPr>
              <a:t>Tests Selected</a:t>
            </a:r>
            <a:endParaRPr lang="en-US" altLang="en-US" sz="2800" dirty="0">
              <a:solidFill>
                <a:schemeClr val="bg1"/>
              </a:solidFill>
              <a:cs typeface="Arial" panose="020B0604020202020204" pitchFamily="34" charset="0"/>
            </a:endParaRPr>
          </a:p>
        </p:txBody>
      </p:sp>
      <p:sp>
        <p:nvSpPr>
          <p:cNvPr id="6" name="Rectangle 5">
            <a:extLst>
              <a:ext uri="{FF2B5EF4-FFF2-40B4-BE49-F238E27FC236}">
                <a16:creationId xmlns:a16="http://schemas.microsoft.com/office/drawing/2014/main" id="{AE077F11-D8B5-44A8-8F9B-C49FC827682D}"/>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dirty="0">
                <a:solidFill>
                  <a:schemeClr val="tx1"/>
                </a:solidFill>
              </a:rPr>
              <a:t>List the testing methods selected to test the project</a:t>
            </a:r>
          </a:p>
          <a:p>
            <a:pPr marL="285750" indent="-285750">
              <a:spcBef>
                <a:spcPts val="600"/>
              </a:spcBef>
              <a:spcAft>
                <a:spcPts val="600"/>
              </a:spcAft>
              <a:buFont typeface="Wingdings" panose="05000000000000000000" pitchFamily="2" charset="2"/>
              <a:buChar char="q"/>
              <a:defRPr/>
            </a:pPr>
            <a:r>
              <a:rPr lang="en-SG" sz="2000" b="1" dirty="0">
                <a:solidFill>
                  <a:schemeClr val="tx1"/>
                </a:solidFill>
              </a:rPr>
              <a:t>Functional Testing</a:t>
            </a:r>
          </a:p>
          <a:p>
            <a:pPr>
              <a:spcBef>
                <a:spcPts val="600"/>
              </a:spcBef>
              <a:spcAft>
                <a:spcPts val="600"/>
              </a:spcAft>
              <a:defRPr/>
            </a:pPr>
            <a:r>
              <a:rPr lang="en-SG" sz="2000" b="1" dirty="0">
                <a:solidFill>
                  <a:schemeClr val="tx1"/>
                </a:solidFill>
              </a:rPr>
              <a:t>	</a:t>
            </a:r>
            <a:r>
              <a:rPr lang="en-SG" sz="2000" dirty="0">
                <a:solidFill>
                  <a:schemeClr val="tx1"/>
                </a:solidFill>
              </a:rPr>
              <a:t>1. Unit Testing</a:t>
            </a:r>
          </a:p>
          <a:p>
            <a:pPr>
              <a:spcBef>
                <a:spcPts val="600"/>
              </a:spcBef>
              <a:spcAft>
                <a:spcPts val="600"/>
              </a:spcAft>
              <a:defRPr/>
            </a:pPr>
            <a:r>
              <a:rPr lang="en-SG" sz="2000" dirty="0">
                <a:solidFill>
                  <a:schemeClr val="tx1"/>
                </a:solidFill>
              </a:rPr>
              <a:t>	2. User Acceptance Testing (UAT)</a:t>
            </a:r>
          </a:p>
          <a:p>
            <a:pPr marL="285750" indent="-285750">
              <a:spcBef>
                <a:spcPts val="600"/>
              </a:spcBef>
              <a:spcAft>
                <a:spcPts val="600"/>
              </a:spcAft>
              <a:buFont typeface="Wingdings" panose="05000000000000000000" pitchFamily="2" charset="2"/>
              <a:buChar char="q"/>
              <a:defRPr/>
            </a:pPr>
            <a:r>
              <a:rPr lang="en-SG" sz="2000" b="1" dirty="0">
                <a:solidFill>
                  <a:schemeClr val="tx1"/>
                </a:solidFill>
              </a:rPr>
              <a:t>Non-Functional Testing</a:t>
            </a:r>
          </a:p>
          <a:p>
            <a:pPr>
              <a:spcBef>
                <a:spcPts val="600"/>
              </a:spcBef>
              <a:spcAft>
                <a:spcPts val="600"/>
              </a:spcAft>
              <a:defRPr/>
            </a:pPr>
            <a:r>
              <a:rPr lang="en-SG" sz="2000" b="1" dirty="0">
                <a:solidFill>
                  <a:schemeClr val="tx1"/>
                </a:solidFill>
              </a:rPr>
              <a:t>	</a:t>
            </a:r>
            <a:r>
              <a:rPr lang="en-SG" sz="2000" dirty="0">
                <a:solidFill>
                  <a:schemeClr val="tx1"/>
                </a:solidFill>
              </a:rPr>
              <a:t>1. Cross Browser Testing</a:t>
            </a: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Tree>
    <p:extLst>
      <p:ext uri="{BB962C8B-B14F-4D97-AF65-F5344CB8AC3E}">
        <p14:creationId xmlns:p14="http://schemas.microsoft.com/office/powerpoint/2010/main" val="3467042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1FDDA9-8735-4E7F-A256-48F72B038D7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rPr>
              <a:t>Test Schedule</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43B39E77-E676-478B-BF5A-CD405F8326AA}"/>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Scheduling:</a:t>
            </a:r>
          </a:p>
          <a:p>
            <a:pPr marL="285750" indent="-285750">
              <a:buFont typeface="Wingdings" panose="05000000000000000000" pitchFamily="2" charset="2"/>
              <a:buChar char="q"/>
              <a:defRPr/>
            </a:pPr>
            <a:endParaRPr lang="en-SG" b="1" dirty="0">
              <a:solidFill>
                <a:schemeClr val="tx1"/>
              </a:solidFill>
            </a:endParaRPr>
          </a:p>
          <a:p>
            <a:pPr marL="742950" lvl="1" indent="-285750">
              <a:buFont typeface="Wingdings" panose="05000000000000000000" pitchFamily="2" charset="2"/>
              <a:buChar char="§"/>
              <a:defRPr/>
            </a:pPr>
            <a:endParaRPr lang="en-SG" b="1" dirty="0">
              <a:solidFill>
                <a:schemeClr val="tx1"/>
              </a:solidFill>
            </a:endParaRPr>
          </a:p>
          <a:p>
            <a:pPr marL="742950" lvl="1" indent="-285750">
              <a:buFont typeface="Wingdings" panose="05000000000000000000" pitchFamily="2" charset="2"/>
              <a:buChar char="§"/>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p:txBody>
      </p:sp>
      <p:graphicFrame>
        <p:nvGraphicFramePr>
          <p:cNvPr id="2" name="Table 1">
            <a:extLst>
              <a:ext uri="{FF2B5EF4-FFF2-40B4-BE49-F238E27FC236}">
                <a16:creationId xmlns:a16="http://schemas.microsoft.com/office/drawing/2014/main" id="{73495243-2B23-48AB-AB7B-AD8987D41405}"/>
              </a:ext>
            </a:extLst>
          </p:cNvPr>
          <p:cNvGraphicFramePr>
            <a:graphicFrameLocks noGrp="1"/>
          </p:cNvGraphicFramePr>
          <p:nvPr>
            <p:extLst>
              <p:ext uri="{D42A27DB-BD31-4B8C-83A1-F6EECF244321}">
                <p14:modId xmlns:p14="http://schemas.microsoft.com/office/powerpoint/2010/main" val="2473265290"/>
              </p:ext>
            </p:extLst>
          </p:nvPr>
        </p:nvGraphicFramePr>
        <p:xfrm>
          <a:off x="827584" y="1628800"/>
          <a:ext cx="6829564" cy="4447992"/>
        </p:xfrm>
        <a:graphic>
          <a:graphicData uri="http://schemas.openxmlformats.org/drawingml/2006/table">
            <a:tbl>
              <a:tblPr firstRow="1" firstCol="1" bandRow="1">
                <a:tableStyleId>{00A15C55-8517-42AA-B614-E9B94910E393}</a:tableStyleId>
              </a:tblPr>
              <a:tblGrid>
                <a:gridCol w="442794">
                  <a:extLst>
                    <a:ext uri="{9D8B030D-6E8A-4147-A177-3AD203B41FA5}">
                      <a16:colId xmlns:a16="http://schemas.microsoft.com/office/drawing/2014/main" val="59751369"/>
                    </a:ext>
                  </a:extLst>
                </a:gridCol>
                <a:gridCol w="2177420">
                  <a:extLst>
                    <a:ext uri="{9D8B030D-6E8A-4147-A177-3AD203B41FA5}">
                      <a16:colId xmlns:a16="http://schemas.microsoft.com/office/drawing/2014/main" val="296676725"/>
                    </a:ext>
                  </a:extLst>
                </a:gridCol>
                <a:gridCol w="1281290">
                  <a:extLst>
                    <a:ext uri="{9D8B030D-6E8A-4147-A177-3AD203B41FA5}">
                      <a16:colId xmlns:a16="http://schemas.microsoft.com/office/drawing/2014/main" val="2506358158"/>
                    </a:ext>
                  </a:extLst>
                </a:gridCol>
                <a:gridCol w="1806316">
                  <a:extLst>
                    <a:ext uri="{9D8B030D-6E8A-4147-A177-3AD203B41FA5}">
                      <a16:colId xmlns:a16="http://schemas.microsoft.com/office/drawing/2014/main" val="3806802874"/>
                    </a:ext>
                  </a:extLst>
                </a:gridCol>
                <a:gridCol w="1121744">
                  <a:extLst>
                    <a:ext uri="{9D8B030D-6E8A-4147-A177-3AD203B41FA5}">
                      <a16:colId xmlns:a16="http://schemas.microsoft.com/office/drawing/2014/main" val="2756165529"/>
                    </a:ext>
                  </a:extLst>
                </a:gridCol>
              </a:tblGrid>
              <a:tr h="396012">
                <a:tc>
                  <a:txBody>
                    <a:bodyPr/>
                    <a:lstStyle/>
                    <a:p>
                      <a:pPr marL="0" marR="0" algn="just">
                        <a:lnSpc>
                          <a:spcPts val="1300"/>
                        </a:lnSpc>
                        <a:spcBef>
                          <a:spcPts val="400"/>
                        </a:spcBef>
                        <a:spcAft>
                          <a:spcPts val="200"/>
                        </a:spcAft>
                      </a:pPr>
                      <a:r>
                        <a:rPr lang="en-US" sz="1200">
                          <a:effectLst/>
                          <a:latin typeface="Verdana" panose="020B0604030504040204" pitchFamily="34" charset="0"/>
                          <a:ea typeface="Verdana" panose="020B0604030504040204" pitchFamily="34" charset="0"/>
                        </a:rPr>
                        <a:t>No</a:t>
                      </a:r>
                      <a:endParaRPr lang="en-US" sz="1200" b="1">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Web page</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Weighting</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Functional Points (FP)</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Total</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3663596354"/>
                  </a:ext>
                </a:extLst>
              </a:tr>
              <a:tr h="270132">
                <a:tc>
                  <a:txBody>
                    <a:bodyPr/>
                    <a:lstStyle/>
                    <a:p>
                      <a:pPr marL="0" marR="0" algn="ctr">
                        <a:spcBef>
                          <a:spcPts val="0"/>
                        </a:spcBef>
                        <a:spcAft>
                          <a:spcPts val="0"/>
                        </a:spcAft>
                      </a:pPr>
                      <a:r>
                        <a:rPr lang="en-GB" sz="1200">
                          <a:effectLst/>
                          <a:latin typeface="Verdana" panose="020B0604030504040204" pitchFamily="34" charset="0"/>
                          <a:ea typeface="Verdana" panose="020B0604030504040204" pitchFamily="34" charset="0"/>
                        </a:rPr>
                        <a:t>1</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GB" sz="1200">
                          <a:effectLst/>
                          <a:latin typeface="Verdana" panose="020B0604030504040204" pitchFamily="34" charset="0"/>
                          <a:ea typeface="Verdana" panose="020B0604030504040204" pitchFamily="34" charset="0"/>
                        </a:rPr>
                        <a:t>Registration</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5</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15</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1441352959"/>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Verdana" panose="020B0604030504040204" pitchFamily="34" charset="0"/>
                          <a:ea typeface="Verdana" panose="020B0604030504040204" pitchFamily="34" charset="0"/>
                        </a:rPr>
                        <a:t>Login</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6</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659094550"/>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Verdana" panose="020B0604030504040204" pitchFamily="34" charset="0"/>
                          <a:ea typeface="Verdana" panose="020B0604030504040204" pitchFamily="34" charset="0"/>
                        </a:rPr>
                        <a:t>Logout</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1</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1687993986"/>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4</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Verdana" panose="020B0604030504040204" pitchFamily="34" charset="0"/>
                          <a:ea typeface="Verdana" panose="020B0604030504040204" pitchFamily="34" charset="0"/>
                        </a:rPr>
                        <a:t>Forgot Password</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9</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3344427739"/>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5</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dirty="0">
                          <a:effectLst/>
                          <a:latin typeface="Verdana" panose="020B0604030504040204" pitchFamily="34" charset="0"/>
                          <a:ea typeface="Verdana" panose="020B0604030504040204" pitchFamily="34" charset="0"/>
                        </a:rPr>
                        <a:t>Search Users</a:t>
                      </a:r>
                      <a:endParaRPr lang="en-US" sz="12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4</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8</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3045569362"/>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6</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Verdana" panose="020B0604030504040204" pitchFamily="34" charset="0"/>
                          <a:ea typeface="Verdana" panose="020B0604030504040204" pitchFamily="34" charset="0"/>
                        </a:rPr>
                        <a:t>Update user profile</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4</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3380735400"/>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7</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Verdana" panose="020B0604030504040204" pitchFamily="34" charset="0"/>
                          <a:ea typeface="Verdana" panose="020B0604030504040204" pitchFamily="34" charset="0"/>
                        </a:rPr>
                        <a:t>View user profile</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1</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5</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5</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1936786756"/>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8</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Verdana" panose="020B0604030504040204" pitchFamily="34" charset="0"/>
                          <a:ea typeface="Verdana" panose="020B0604030504040204" pitchFamily="34" charset="0"/>
                        </a:rPr>
                        <a:t>Posting Jobs</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4</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1722438922"/>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9</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Verdana" panose="020B0604030504040204" pitchFamily="34" charset="0"/>
                          <a:ea typeface="Verdana" panose="020B0604030504040204" pitchFamily="34" charset="0"/>
                        </a:rPr>
                        <a:t>View User Response</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5</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10</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2149837969"/>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10</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Verdana" panose="020B0604030504040204" pitchFamily="34" charset="0"/>
                          <a:ea typeface="Verdana" panose="020B0604030504040204" pitchFamily="34" charset="0"/>
                        </a:rPr>
                        <a:t>Send bulk email</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6</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2842363516"/>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11</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Verdana" panose="020B0604030504040204" pitchFamily="34" charset="0"/>
                          <a:ea typeface="Verdana" panose="020B0604030504040204" pitchFamily="34" charset="0"/>
                        </a:rPr>
                        <a:t>Apply Job</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3</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9</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4054325669"/>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 </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gridSpan="3">
                  <a:txBody>
                    <a:bodyPr/>
                    <a:lstStyle/>
                    <a:p>
                      <a:pPr marL="0" marR="0" algn="just">
                        <a:spcBef>
                          <a:spcPts val="0"/>
                        </a:spcBef>
                        <a:spcAft>
                          <a:spcPts val="0"/>
                        </a:spcAft>
                      </a:pPr>
                      <a:r>
                        <a:rPr lang="en-US" sz="1200">
                          <a:effectLst/>
                          <a:latin typeface="Verdana" panose="020B0604030504040204" pitchFamily="34" charset="0"/>
                          <a:ea typeface="Verdana" panose="020B0604030504040204" pitchFamily="34" charset="0"/>
                        </a:rPr>
                        <a:t>Total functional points</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79</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3536556905"/>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 </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gridSpan="3">
                  <a:txBody>
                    <a:bodyPr/>
                    <a:lstStyle/>
                    <a:p>
                      <a:pPr marL="0" marR="0" algn="just">
                        <a:spcBef>
                          <a:spcPts val="0"/>
                        </a:spcBef>
                        <a:spcAft>
                          <a:spcPts val="0"/>
                        </a:spcAft>
                      </a:pPr>
                      <a:r>
                        <a:rPr lang="en-US" sz="1200">
                          <a:effectLst/>
                          <a:latin typeface="Verdana" panose="020B0604030504040204" pitchFamily="34" charset="0"/>
                          <a:ea typeface="Verdana" panose="020B0604030504040204" pitchFamily="34" charset="0"/>
                        </a:rPr>
                        <a:t>Estimated person hour/ FP</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2</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4231836993"/>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 </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gridSpan="3">
                  <a:txBody>
                    <a:bodyPr/>
                    <a:lstStyle/>
                    <a:p>
                      <a:pPr marL="0" marR="0" algn="just">
                        <a:spcBef>
                          <a:spcPts val="0"/>
                        </a:spcBef>
                        <a:spcAft>
                          <a:spcPts val="0"/>
                        </a:spcAft>
                      </a:pPr>
                      <a:r>
                        <a:rPr lang="en-US" sz="1200">
                          <a:effectLst/>
                          <a:latin typeface="Verdana" panose="020B0604030504040204" pitchFamily="34" charset="0"/>
                          <a:ea typeface="Verdana" panose="020B0604030504040204" pitchFamily="34" charset="0"/>
                        </a:rPr>
                        <a:t>Total hours needed</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158</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364259989"/>
                  </a:ext>
                </a:extLst>
              </a:tr>
              <a:tr h="270132">
                <a:tc>
                  <a:txBody>
                    <a:bodyPr/>
                    <a:lstStyle/>
                    <a:p>
                      <a:pPr marL="0" marR="0" algn="ctr">
                        <a:spcBef>
                          <a:spcPts val="0"/>
                        </a:spcBef>
                        <a:spcAft>
                          <a:spcPts val="0"/>
                        </a:spcAft>
                      </a:pPr>
                      <a:r>
                        <a:rPr lang="en-US" sz="1200">
                          <a:effectLst/>
                          <a:latin typeface="Verdana" panose="020B0604030504040204" pitchFamily="34" charset="0"/>
                          <a:ea typeface="Verdana" panose="020B0604030504040204" pitchFamily="34" charset="0"/>
                        </a:rPr>
                        <a:t> </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gridSpan="3">
                  <a:txBody>
                    <a:bodyPr/>
                    <a:lstStyle/>
                    <a:p>
                      <a:pPr marL="0" marR="0" algn="just">
                        <a:spcBef>
                          <a:spcPts val="0"/>
                        </a:spcBef>
                        <a:spcAft>
                          <a:spcPts val="0"/>
                        </a:spcAft>
                      </a:pPr>
                      <a:r>
                        <a:rPr lang="en-US" sz="1200">
                          <a:effectLst/>
                          <a:latin typeface="Verdana" panose="020B0604030504040204" pitchFamily="34" charset="0"/>
                          <a:ea typeface="Verdana" panose="020B0604030504040204" pitchFamily="34" charset="0"/>
                        </a:rPr>
                        <a:t>Total days needed (8h/day)</a:t>
                      </a:r>
                      <a:endParaRPr lang="en-US" sz="12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200" dirty="0">
                          <a:effectLst/>
                          <a:latin typeface="Verdana" panose="020B0604030504040204" pitchFamily="34" charset="0"/>
                          <a:ea typeface="Verdana" panose="020B0604030504040204" pitchFamily="34" charset="0"/>
                        </a:rPr>
                        <a:t>19</a:t>
                      </a:r>
                      <a:endParaRPr lang="en-US" sz="12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2356330187"/>
                  </a:ext>
                </a:extLst>
              </a:tr>
            </a:tbl>
          </a:graphicData>
        </a:graphic>
      </p:graphicFrame>
    </p:spTree>
    <p:extLst>
      <p:ext uri="{BB962C8B-B14F-4D97-AF65-F5344CB8AC3E}">
        <p14:creationId xmlns:p14="http://schemas.microsoft.com/office/powerpoint/2010/main" val="41544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6A1785-91E0-4EC3-9715-3BA14D09D38B}"/>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rPr>
              <a:t>Test Schedule</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2E7EB01A-BFF9-4263-A746-B866E7B25FAC}"/>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Test Schedule:</a:t>
            </a:r>
          </a:p>
          <a:p>
            <a:pPr marL="285750" indent="-285750">
              <a:buFont typeface="Wingdings" panose="05000000000000000000" pitchFamily="2" charset="2"/>
              <a:buChar char="q"/>
              <a:defRPr/>
            </a:pPr>
            <a:endParaRPr lang="en-SG" b="1" dirty="0">
              <a:solidFill>
                <a:schemeClr val="tx1"/>
              </a:solidFill>
            </a:endParaRPr>
          </a:p>
          <a:p>
            <a:pPr marL="742950" lvl="1" indent="-285750">
              <a:buFont typeface="Wingdings" panose="05000000000000000000" pitchFamily="2" charset="2"/>
              <a:buChar char="§"/>
              <a:defRPr/>
            </a:pPr>
            <a:endParaRPr lang="en-SG" b="1" dirty="0">
              <a:solidFill>
                <a:schemeClr val="tx1"/>
              </a:solidFill>
            </a:endParaRPr>
          </a:p>
          <a:p>
            <a:pPr marL="742950" lvl="1" indent="-285750">
              <a:buFont typeface="Wingdings" panose="05000000000000000000" pitchFamily="2" charset="2"/>
              <a:buChar char="§"/>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a:p>
            <a:pPr marL="285750" indent="-285750">
              <a:buFont typeface="Wingdings" panose="05000000000000000000" pitchFamily="2" charset="2"/>
              <a:buChar char="q"/>
              <a:defRPr/>
            </a:pPr>
            <a:endParaRPr lang="en-SG" b="1" dirty="0">
              <a:solidFill>
                <a:schemeClr val="tx1"/>
              </a:solidFill>
            </a:endParaRPr>
          </a:p>
        </p:txBody>
      </p:sp>
      <p:graphicFrame>
        <p:nvGraphicFramePr>
          <p:cNvPr id="6" name="Table 5">
            <a:extLst>
              <a:ext uri="{FF2B5EF4-FFF2-40B4-BE49-F238E27FC236}">
                <a16:creationId xmlns:a16="http://schemas.microsoft.com/office/drawing/2014/main" id="{C3D30C5D-1AFB-45A6-8463-DF4D606DBBDE}"/>
              </a:ext>
            </a:extLst>
          </p:cNvPr>
          <p:cNvGraphicFramePr>
            <a:graphicFrameLocks noGrp="1"/>
          </p:cNvGraphicFramePr>
          <p:nvPr>
            <p:extLst>
              <p:ext uri="{D42A27DB-BD31-4B8C-83A1-F6EECF244321}">
                <p14:modId xmlns:p14="http://schemas.microsoft.com/office/powerpoint/2010/main" val="243041950"/>
              </p:ext>
            </p:extLst>
          </p:nvPr>
        </p:nvGraphicFramePr>
        <p:xfrm>
          <a:off x="683568" y="1825624"/>
          <a:ext cx="6726605" cy="4556310"/>
        </p:xfrm>
        <a:graphic>
          <a:graphicData uri="http://schemas.openxmlformats.org/drawingml/2006/table">
            <a:tbl>
              <a:tblPr>
                <a:tableStyleId>{ED083AE6-46FA-4A59-8FB0-9F97EB10719F}</a:tableStyleId>
              </a:tblPr>
              <a:tblGrid>
                <a:gridCol w="1774765">
                  <a:extLst>
                    <a:ext uri="{9D8B030D-6E8A-4147-A177-3AD203B41FA5}">
                      <a16:colId xmlns:a16="http://schemas.microsoft.com/office/drawing/2014/main" val="1512037106"/>
                    </a:ext>
                  </a:extLst>
                </a:gridCol>
                <a:gridCol w="2210230">
                  <a:extLst>
                    <a:ext uri="{9D8B030D-6E8A-4147-A177-3AD203B41FA5}">
                      <a16:colId xmlns:a16="http://schemas.microsoft.com/office/drawing/2014/main" val="1789969555"/>
                    </a:ext>
                  </a:extLst>
                </a:gridCol>
                <a:gridCol w="1622843">
                  <a:extLst>
                    <a:ext uri="{9D8B030D-6E8A-4147-A177-3AD203B41FA5}">
                      <a16:colId xmlns:a16="http://schemas.microsoft.com/office/drawing/2014/main" val="4102085013"/>
                    </a:ext>
                  </a:extLst>
                </a:gridCol>
                <a:gridCol w="1118767">
                  <a:extLst>
                    <a:ext uri="{9D8B030D-6E8A-4147-A177-3AD203B41FA5}">
                      <a16:colId xmlns:a16="http://schemas.microsoft.com/office/drawing/2014/main" val="1306655558"/>
                    </a:ext>
                  </a:extLst>
                </a:gridCol>
              </a:tblGrid>
              <a:tr h="368490">
                <a:tc>
                  <a:txBody>
                    <a:bodyPr/>
                    <a:lstStyle/>
                    <a:p>
                      <a:pPr marL="78740" marR="0">
                        <a:spcBef>
                          <a:spcPts val="0"/>
                        </a:spcBef>
                        <a:spcAft>
                          <a:spcPts val="0"/>
                        </a:spcAft>
                      </a:pPr>
                      <a:r>
                        <a:rPr lang="en-US" sz="1100" dirty="0">
                          <a:effectLst/>
                          <a:latin typeface="Verdana" panose="020B0604030504040204" pitchFamily="34" charset="0"/>
                          <a:ea typeface="Verdana" panose="020B0604030504040204" pitchFamily="34" charset="0"/>
                        </a:rPr>
                        <a:t>Test Schedule ID	:</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TS001</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3155370535"/>
                  </a:ext>
                </a:extLst>
              </a:tr>
              <a:tr h="368490">
                <a:tc>
                  <a:txBody>
                    <a:bodyPr/>
                    <a:lstStyle/>
                    <a:p>
                      <a:pPr marL="78740" marR="0">
                        <a:spcBef>
                          <a:spcPts val="0"/>
                        </a:spcBef>
                        <a:spcAft>
                          <a:spcPts val="0"/>
                        </a:spcAft>
                      </a:pPr>
                      <a:r>
                        <a:rPr lang="en-US" sz="1100">
                          <a:effectLst/>
                          <a:latin typeface="Verdana" panose="020B0604030504040204" pitchFamily="34" charset="0"/>
                          <a:ea typeface="Verdana" panose="020B0604030504040204" pitchFamily="34" charset="0"/>
                        </a:rPr>
                        <a:t>Product ID / Name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ABC Community Portal</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3923856995"/>
                  </a:ext>
                </a:extLst>
              </a:tr>
              <a:tr h="368490">
                <a:tc>
                  <a:txBody>
                    <a:bodyPr/>
                    <a:lstStyle/>
                    <a:p>
                      <a:pPr marL="78740" marR="0">
                        <a:spcBef>
                          <a:spcPts val="0"/>
                        </a:spcBef>
                        <a:spcAft>
                          <a:spcPts val="0"/>
                        </a:spcAft>
                      </a:pPr>
                      <a:r>
                        <a:rPr lang="en-US" sz="1100">
                          <a:effectLst/>
                          <a:latin typeface="Verdana" panose="020B0604030504040204" pitchFamily="34" charset="0"/>
                          <a:ea typeface="Verdana" panose="020B0604030504040204" pitchFamily="34" charset="0"/>
                        </a:rPr>
                        <a:t>Product Version or Build: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1.0</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3926858698"/>
                  </a:ext>
                </a:extLst>
              </a:tr>
              <a:tr h="368490">
                <a:tc>
                  <a:txBody>
                    <a:bodyPr/>
                    <a:lstStyle/>
                    <a:p>
                      <a:pPr marL="78740" marR="0">
                        <a:spcBef>
                          <a:spcPts val="0"/>
                        </a:spcBef>
                        <a:spcAft>
                          <a:spcPts val="0"/>
                        </a:spcAft>
                      </a:pPr>
                      <a:r>
                        <a:rPr lang="en-US" sz="1100" dirty="0">
                          <a:effectLst/>
                          <a:latin typeface="Verdana" panose="020B0604030504040204" pitchFamily="34" charset="0"/>
                          <a:ea typeface="Verdana" panose="020B0604030504040204" pitchFamily="34" charset="0"/>
                        </a:rPr>
                        <a:t>Present Owner		:</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ABC PVT LTD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2002169108"/>
                  </a:ext>
                </a:extLst>
              </a:tr>
              <a:tr h="368490">
                <a:tc>
                  <a:txBody>
                    <a:bodyPr/>
                    <a:lstStyle/>
                    <a:p>
                      <a:pPr marL="78740" marR="0">
                        <a:spcBef>
                          <a:spcPts val="0"/>
                        </a:spcBef>
                        <a:spcAft>
                          <a:spcPts val="0"/>
                        </a:spcAft>
                      </a:pPr>
                      <a:r>
                        <a:rPr lang="en-US" sz="1100" dirty="0">
                          <a:effectLst/>
                          <a:latin typeface="Verdana" panose="020B0604030504040204" pitchFamily="34" charset="0"/>
                          <a:ea typeface="Verdana" panose="020B0604030504040204" pitchFamily="34" charset="0"/>
                        </a:rPr>
                        <a:t>Created On		:</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25/09/2022</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1104020931"/>
                  </a:ext>
                </a:extLst>
              </a:tr>
              <a:tr h="368490">
                <a:tc>
                  <a:txBody>
                    <a:bodyPr/>
                    <a:lstStyle/>
                    <a:p>
                      <a:pPr marL="78740" marR="0">
                        <a:spcBef>
                          <a:spcPts val="0"/>
                        </a:spcBef>
                        <a:spcAft>
                          <a:spcPts val="0"/>
                        </a:spcAft>
                      </a:pPr>
                      <a:r>
                        <a:rPr lang="en-US" sz="1100" dirty="0">
                          <a:effectLst/>
                          <a:latin typeface="Verdana" panose="020B0604030504040204" pitchFamily="34" charset="0"/>
                          <a:ea typeface="Verdana" panose="020B0604030504040204" pitchFamily="34" charset="0"/>
                        </a:rPr>
                        <a:t>Review On			:</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12/10/2022</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2412504325"/>
                  </a:ext>
                </a:extLst>
              </a:tr>
              <a:tr h="368490">
                <a:tc>
                  <a:txBody>
                    <a:bodyPr/>
                    <a:lstStyle/>
                    <a:p>
                      <a:pPr marL="78740" marR="0">
                        <a:spcBef>
                          <a:spcPts val="0"/>
                        </a:spcBef>
                        <a:spcAft>
                          <a:spcPts val="0"/>
                        </a:spcAft>
                      </a:pPr>
                      <a:r>
                        <a:rPr lang="en-US" sz="1100">
                          <a:effectLst/>
                          <a:latin typeface="Verdana" panose="020B0604030504040204" pitchFamily="34" charset="0"/>
                          <a:ea typeface="Verdana" panose="020B0604030504040204" pitchFamily="34" charset="0"/>
                        </a:rPr>
                        <a:t>Review By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Chathu</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QA Manager</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3388203530"/>
                  </a:ext>
                </a:extLst>
              </a:tr>
              <a:tr h="368490">
                <a:tc>
                  <a:txBody>
                    <a:bodyPr/>
                    <a:lstStyle/>
                    <a:p>
                      <a:pPr marL="78740" marR="0">
                        <a:spcBef>
                          <a:spcPts val="0"/>
                        </a:spcBef>
                        <a:spcAft>
                          <a:spcPts val="0"/>
                        </a:spcAft>
                      </a:pPr>
                      <a:r>
                        <a:rPr lang="en-US" sz="1100">
                          <a:effectLst/>
                          <a:latin typeface="Verdana" panose="020B0604030504040204" pitchFamily="34" charset="0"/>
                          <a:ea typeface="Verdana" panose="020B0604030504040204" pitchFamily="34" charset="0"/>
                        </a:rPr>
                        <a:t>Review Comments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Good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2188133560"/>
                  </a:ext>
                </a:extLst>
              </a:tr>
              <a:tr h="368490">
                <a:tc>
                  <a:txBody>
                    <a:bodyPr/>
                    <a:lstStyle/>
                    <a:p>
                      <a:pPr marL="78740" marR="0">
                        <a:spcBef>
                          <a:spcPts val="0"/>
                        </a:spcBef>
                        <a:spcAft>
                          <a:spcPts val="0"/>
                        </a:spcAft>
                      </a:pPr>
                      <a:r>
                        <a:rPr lang="en-US" sz="1100">
                          <a:effectLst/>
                          <a:latin typeface="Verdana" panose="020B0604030504040204" pitchFamily="34" charset="0"/>
                          <a:ea typeface="Verdana" panose="020B0604030504040204" pitchFamily="34" charset="0"/>
                        </a:rPr>
                        <a:t>Current Version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SG" sz="1100">
                          <a:effectLst/>
                          <a:latin typeface="Verdana" panose="020B0604030504040204" pitchFamily="34" charset="0"/>
                          <a:ea typeface="Verdana" panose="020B0604030504040204" pitchFamily="34" charset="0"/>
                        </a:rPr>
                        <a:t>1.0</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1383089493"/>
                  </a:ext>
                </a:extLst>
              </a:tr>
              <a:tr h="368490">
                <a:tc>
                  <a:txBody>
                    <a:bodyPr/>
                    <a:lstStyle/>
                    <a:p>
                      <a:pPr marL="78740" marR="0">
                        <a:spcBef>
                          <a:spcPts val="0"/>
                        </a:spcBef>
                        <a:spcAft>
                          <a:spcPts val="0"/>
                        </a:spcAft>
                      </a:pPr>
                      <a:r>
                        <a:rPr lang="en-US" sz="1100">
                          <a:effectLst/>
                          <a:latin typeface="Verdana" panose="020B0604030504040204" pitchFamily="34" charset="0"/>
                          <a:ea typeface="Verdana" panose="020B0604030504040204" pitchFamily="34" charset="0"/>
                        </a:rPr>
                        <a:t>Change Details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Not Available</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1962604459"/>
                  </a:ext>
                </a:extLst>
              </a:tr>
              <a:tr h="368490">
                <a:tc>
                  <a:txBody>
                    <a:bodyPr/>
                    <a:lstStyle/>
                    <a:p>
                      <a:pPr marL="78740" marR="0">
                        <a:spcBef>
                          <a:spcPts val="0"/>
                        </a:spcBef>
                        <a:spcAft>
                          <a:spcPts val="0"/>
                        </a:spcAft>
                      </a:pPr>
                      <a:r>
                        <a:rPr lang="en-US" sz="1100">
                          <a:effectLst/>
                          <a:latin typeface="Verdana" panose="020B0604030504040204" pitchFamily="34" charset="0"/>
                          <a:ea typeface="Verdana" panose="020B0604030504040204" pitchFamily="34" charset="0"/>
                        </a:rPr>
                        <a:t>Current Status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Approved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1021784391"/>
                  </a:ext>
                </a:extLst>
              </a:tr>
              <a:tr h="502313">
                <a:tc>
                  <a:txBody>
                    <a:bodyPr/>
                    <a:lstStyle/>
                    <a:p>
                      <a:pPr marL="78740" marR="0">
                        <a:spcBef>
                          <a:spcPts val="0"/>
                        </a:spcBef>
                        <a:spcAft>
                          <a:spcPts val="0"/>
                        </a:spcAft>
                      </a:pPr>
                      <a:r>
                        <a:rPr lang="en-US" sz="1100">
                          <a:effectLst/>
                          <a:latin typeface="Verdana" panose="020B0604030504040204" pitchFamily="34" charset="0"/>
                          <a:ea typeface="Verdana" panose="020B0604030504040204" pitchFamily="34" charset="0"/>
                        </a:rPr>
                        <a:t>Signing Off Authority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a:effectLst/>
                          <a:latin typeface="Verdana" panose="020B0604030504040204" pitchFamily="34" charset="0"/>
                          <a:ea typeface="Verdana" panose="020B0604030504040204" pitchFamily="34" charset="0"/>
                        </a:rPr>
                        <a:t>Kevin, Leo, Kara</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5090" marR="0">
                        <a:spcBef>
                          <a:spcPts val="0"/>
                        </a:spcBef>
                        <a:spcAft>
                          <a:spcPts val="0"/>
                        </a:spcAft>
                      </a:pPr>
                      <a:r>
                        <a:rPr lang="en-US" sz="1100">
                          <a:effectLst/>
                          <a:latin typeface="Verdana" panose="020B0604030504040204" pitchFamily="34" charset="0"/>
                          <a:ea typeface="Verdana" panose="020B0604030504040204" pitchFamily="34" charset="0"/>
                        </a:rPr>
                        <a:t>Software Developer, QA Manager, Client</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tc>
                  <a:txBody>
                    <a:bodyPr/>
                    <a:lstStyle/>
                    <a:p>
                      <a:pPr marL="81915" marR="0">
                        <a:spcBef>
                          <a:spcPts val="0"/>
                        </a:spcBef>
                        <a:spcAft>
                          <a:spcPts val="0"/>
                        </a:spcAft>
                      </a:pPr>
                      <a:r>
                        <a:rPr lang="en-US" sz="1100" dirty="0">
                          <a:effectLst/>
                          <a:latin typeface="Verdana" panose="020B0604030504040204" pitchFamily="34" charset="0"/>
                          <a:ea typeface="Verdana" panose="020B0604030504040204" pitchFamily="34" charset="0"/>
                        </a:rPr>
                        <a:t>10/07/2022</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5425" marR="65425" marT="0" marB="0"/>
                </a:tc>
                <a:extLst>
                  <a:ext uri="{0D108BD9-81ED-4DB2-BD59-A6C34878D82A}">
                    <a16:rowId xmlns:a16="http://schemas.microsoft.com/office/drawing/2014/main" val="1501694567"/>
                  </a:ext>
                </a:extLst>
              </a:tr>
            </a:tbl>
          </a:graphicData>
        </a:graphic>
      </p:graphicFrame>
    </p:spTree>
    <p:extLst>
      <p:ext uri="{BB962C8B-B14F-4D97-AF65-F5344CB8AC3E}">
        <p14:creationId xmlns:p14="http://schemas.microsoft.com/office/powerpoint/2010/main" val="156020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5E45D-FF76-4BDB-A373-3D2BD20A138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8DB21D04-7960-4FDE-BEA3-63514A1E63EA}"/>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Unit Testing (Registration)</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graphicFrame>
        <p:nvGraphicFramePr>
          <p:cNvPr id="2" name="Table 1">
            <a:extLst>
              <a:ext uri="{FF2B5EF4-FFF2-40B4-BE49-F238E27FC236}">
                <a16:creationId xmlns:a16="http://schemas.microsoft.com/office/drawing/2014/main" id="{29F2445D-C4AF-47A1-AC1E-FB23EAF255D8}"/>
              </a:ext>
            </a:extLst>
          </p:cNvPr>
          <p:cNvGraphicFramePr>
            <a:graphicFrameLocks noGrp="1"/>
          </p:cNvGraphicFramePr>
          <p:nvPr>
            <p:extLst>
              <p:ext uri="{D42A27DB-BD31-4B8C-83A1-F6EECF244321}">
                <p14:modId xmlns:p14="http://schemas.microsoft.com/office/powerpoint/2010/main" val="277546113"/>
              </p:ext>
            </p:extLst>
          </p:nvPr>
        </p:nvGraphicFramePr>
        <p:xfrm>
          <a:off x="539552" y="1631918"/>
          <a:ext cx="8064895" cy="4749409"/>
        </p:xfrm>
        <a:graphic>
          <a:graphicData uri="http://schemas.openxmlformats.org/drawingml/2006/table">
            <a:tbl>
              <a:tblPr firstRow="1" firstCol="1" bandRow="1">
                <a:tableStyleId>{00A15C55-8517-42AA-B614-E9B94910E393}</a:tableStyleId>
              </a:tblPr>
              <a:tblGrid>
                <a:gridCol w="666043">
                  <a:extLst>
                    <a:ext uri="{9D8B030D-6E8A-4147-A177-3AD203B41FA5}">
                      <a16:colId xmlns:a16="http://schemas.microsoft.com/office/drawing/2014/main" val="1804379000"/>
                    </a:ext>
                  </a:extLst>
                </a:gridCol>
                <a:gridCol w="666043">
                  <a:extLst>
                    <a:ext uri="{9D8B030D-6E8A-4147-A177-3AD203B41FA5}">
                      <a16:colId xmlns:a16="http://schemas.microsoft.com/office/drawing/2014/main" val="3127095462"/>
                    </a:ext>
                  </a:extLst>
                </a:gridCol>
                <a:gridCol w="1406096">
                  <a:extLst>
                    <a:ext uri="{9D8B030D-6E8A-4147-A177-3AD203B41FA5}">
                      <a16:colId xmlns:a16="http://schemas.microsoft.com/office/drawing/2014/main" val="4174257034"/>
                    </a:ext>
                  </a:extLst>
                </a:gridCol>
                <a:gridCol w="1628110">
                  <a:extLst>
                    <a:ext uri="{9D8B030D-6E8A-4147-A177-3AD203B41FA5}">
                      <a16:colId xmlns:a16="http://schemas.microsoft.com/office/drawing/2014/main" val="3930536616"/>
                    </a:ext>
                  </a:extLst>
                </a:gridCol>
                <a:gridCol w="1554106">
                  <a:extLst>
                    <a:ext uri="{9D8B030D-6E8A-4147-A177-3AD203B41FA5}">
                      <a16:colId xmlns:a16="http://schemas.microsoft.com/office/drawing/2014/main" val="3110320031"/>
                    </a:ext>
                  </a:extLst>
                </a:gridCol>
                <a:gridCol w="888059">
                  <a:extLst>
                    <a:ext uri="{9D8B030D-6E8A-4147-A177-3AD203B41FA5}">
                      <a16:colId xmlns:a16="http://schemas.microsoft.com/office/drawing/2014/main" val="3649353198"/>
                    </a:ext>
                  </a:extLst>
                </a:gridCol>
                <a:gridCol w="666043">
                  <a:extLst>
                    <a:ext uri="{9D8B030D-6E8A-4147-A177-3AD203B41FA5}">
                      <a16:colId xmlns:a16="http://schemas.microsoft.com/office/drawing/2014/main" val="3335058465"/>
                    </a:ext>
                  </a:extLst>
                </a:gridCol>
                <a:gridCol w="590395">
                  <a:extLst>
                    <a:ext uri="{9D8B030D-6E8A-4147-A177-3AD203B41FA5}">
                      <a16:colId xmlns:a16="http://schemas.microsoft.com/office/drawing/2014/main" val="563196306"/>
                    </a:ext>
                  </a:extLst>
                </a:gridCol>
              </a:tblGrid>
              <a:tr h="326553">
                <a:tc>
                  <a:txBody>
                    <a:bodyPr/>
                    <a:lstStyle/>
                    <a:p>
                      <a:pPr marL="0" marR="0" algn="ctr">
                        <a:lnSpc>
                          <a:spcPct val="107000"/>
                        </a:lnSpc>
                        <a:spcBef>
                          <a:spcPts val="0"/>
                        </a:spcBef>
                        <a:spcAft>
                          <a:spcPts val="0"/>
                        </a:spcAft>
                      </a:pPr>
                      <a:r>
                        <a:rPr lang="en-SG" sz="800" u="sng" dirty="0">
                          <a:effectLst/>
                        </a:rPr>
                        <a:t>9</a:t>
                      </a:r>
                      <a:endParaRPr lang="en-US" sz="800" dirty="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Test Case</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Preconditions</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Test Step</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Test Data</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Expected Results</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Actual Results</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Pass / Fail</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extLst>
                  <a:ext uri="{0D108BD9-81ED-4DB2-BD59-A6C34878D82A}">
                    <a16:rowId xmlns:a16="http://schemas.microsoft.com/office/drawing/2014/main" val="3947334033"/>
                  </a:ext>
                </a:extLst>
              </a:tr>
              <a:tr h="1236735">
                <a:tc>
                  <a:txBody>
                    <a:bodyPr/>
                    <a:lstStyle/>
                    <a:p>
                      <a:pPr marL="0" marR="0" algn="ctr">
                        <a:lnSpc>
                          <a:spcPct val="107000"/>
                        </a:lnSpc>
                        <a:spcBef>
                          <a:spcPts val="0"/>
                        </a:spcBef>
                        <a:spcAft>
                          <a:spcPts val="0"/>
                        </a:spcAft>
                      </a:pPr>
                      <a:r>
                        <a:rPr lang="en-SG" sz="800">
                          <a:effectLst/>
                        </a:rPr>
                        <a:t>TC001</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dirty="0">
                          <a:effectLst/>
                        </a:rPr>
                        <a:t>Test Case 1</a:t>
                      </a:r>
                      <a:endParaRPr lang="en-US" sz="800" dirty="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nSpc>
                          <a:spcPct val="107000"/>
                        </a:lnSpc>
                        <a:spcBef>
                          <a:spcPts val="0"/>
                        </a:spcBef>
                        <a:spcAft>
                          <a:spcPts val="0"/>
                        </a:spcAft>
                      </a:pPr>
                      <a:r>
                        <a:rPr lang="en-SG" sz="800">
                          <a:effectLst/>
                        </a:rPr>
                        <a:t>The user should have the URL of the website and open the homepage of the abcjobs.com</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342900" marR="0" lvl="0" indent="-342900" algn="l">
                        <a:spcBef>
                          <a:spcPts val="0"/>
                        </a:spcBef>
                        <a:spcAft>
                          <a:spcPts val="0"/>
                        </a:spcAft>
                        <a:buFont typeface="Wingdings" panose="05000000000000000000" pitchFamily="2" charset="2"/>
                        <a:buChar char=""/>
                        <a:tabLst>
                          <a:tab pos="457200" algn="l"/>
                        </a:tabLst>
                      </a:pPr>
                      <a:r>
                        <a:rPr lang="en-US" sz="800">
                          <a:effectLst/>
                        </a:rPr>
                        <a:t>Type URL</a:t>
                      </a:r>
                    </a:p>
                    <a:p>
                      <a:pPr marL="342900" marR="0" lvl="0" indent="-342900" algn="l">
                        <a:spcBef>
                          <a:spcPts val="0"/>
                        </a:spcBef>
                        <a:spcAft>
                          <a:spcPts val="0"/>
                        </a:spcAft>
                        <a:buFont typeface="Wingdings" panose="05000000000000000000" pitchFamily="2" charset="2"/>
                        <a:buChar char=""/>
                        <a:tabLst>
                          <a:tab pos="457200" algn="l"/>
                        </a:tabLst>
                      </a:pPr>
                      <a:r>
                        <a:rPr lang="en-US" sz="800">
                          <a:effectLst/>
                        </a:rPr>
                        <a:t>Click “Sign up” on the website home page linked to the registration page.</a:t>
                      </a:r>
                    </a:p>
                    <a:p>
                      <a:pPr marL="342900" marR="0" lvl="0" indent="-342900" algn="l">
                        <a:spcBef>
                          <a:spcPts val="0"/>
                        </a:spcBef>
                        <a:spcAft>
                          <a:spcPts val="0"/>
                        </a:spcAft>
                        <a:buFont typeface="Wingdings" panose="05000000000000000000" pitchFamily="2" charset="2"/>
                        <a:buChar char=""/>
                        <a:tabLst>
                          <a:tab pos="457200" algn="l"/>
                        </a:tabLst>
                      </a:pPr>
                      <a:r>
                        <a:rPr lang="en-US" sz="800">
                          <a:effectLst/>
                        </a:rPr>
                        <a:t>Enter all the fields.</a:t>
                      </a:r>
                    </a:p>
                    <a:p>
                      <a:pPr marL="342900" marR="0" lvl="0" indent="-342900" algn="l">
                        <a:spcBef>
                          <a:spcPts val="0"/>
                        </a:spcBef>
                        <a:spcAft>
                          <a:spcPts val="0"/>
                        </a:spcAft>
                        <a:buFont typeface="Wingdings" panose="05000000000000000000" pitchFamily="2" charset="2"/>
                        <a:buChar char=""/>
                        <a:tabLst>
                          <a:tab pos="457200" algn="l"/>
                        </a:tabLst>
                      </a:pPr>
                      <a:r>
                        <a:rPr lang="en-US" sz="800">
                          <a:effectLst/>
                        </a:rPr>
                        <a:t>Click submit.</a:t>
                      </a:r>
                    </a:p>
                    <a:p>
                      <a:pPr marL="342900" marR="0" lvl="0" indent="-342900" algn="l">
                        <a:spcBef>
                          <a:spcPts val="0"/>
                        </a:spcBef>
                        <a:spcAft>
                          <a:spcPts val="0"/>
                        </a:spcAft>
                        <a:buFont typeface="Wingdings" panose="05000000000000000000" pitchFamily="2" charset="2"/>
                        <a:buChar char=""/>
                        <a:tabLst>
                          <a:tab pos="457200" algn="l"/>
                        </a:tabLst>
                      </a:pPr>
                      <a:r>
                        <a:rPr lang="en-US" sz="800">
                          <a:effectLst/>
                        </a:rPr>
                        <a:t>Run Junit4</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Name = Chathu</a:t>
                      </a:r>
                      <a:endParaRPr lang="en-US" sz="800">
                        <a:effectLst/>
                      </a:endParaRPr>
                    </a:p>
                    <a:p>
                      <a:pPr marL="0" marR="0" algn="ctr">
                        <a:lnSpc>
                          <a:spcPct val="107000"/>
                        </a:lnSpc>
                        <a:spcBef>
                          <a:spcPts val="0"/>
                        </a:spcBef>
                        <a:spcAft>
                          <a:spcPts val="0"/>
                        </a:spcAft>
                      </a:pPr>
                      <a:r>
                        <a:rPr lang="en-SG" sz="800">
                          <a:effectLst/>
                        </a:rPr>
                        <a:t>Email = </a:t>
                      </a:r>
                      <a:r>
                        <a:rPr lang="en-SG" sz="800" u="sng">
                          <a:effectLst/>
                          <a:hlinkClick r:id="rId2"/>
                        </a:rPr>
                        <a:t>chathu@gmail.com</a:t>
                      </a:r>
                      <a:endParaRPr lang="en-US" sz="800">
                        <a:effectLst/>
                      </a:endParaRPr>
                    </a:p>
                    <a:p>
                      <a:pPr marL="0" marR="0" algn="ctr">
                        <a:lnSpc>
                          <a:spcPct val="107000"/>
                        </a:lnSpc>
                        <a:spcBef>
                          <a:spcPts val="0"/>
                        </a:spcBef>
                        <a:spcAft>
                          <a:spcPts val="0"/>
                        </a:spcAft>
                      </a:pPr>
                      <a:r>
                        <a:rPr lang="en-SG" sz="800">
                          <a:effectLst/>
                        </a:rPr>
                        <a:t>Phone = 0742269976</a:t>
                      </a:r>
                      <a:endParaRPr lang="en-US" sz="800">
                        <a:effectLst/>
                      </a:endParaRPr>
                    </a:p>
                    <a:p>
                      <a:pPr marL="0" marR="0" algn="ctr">
                        <a:lnSpc>
                          <a:spcPct val="107000"/>
                        </a:lnSpc>
                        <a:spcBef>
                          <a:spcPts val="0"/>
                        </a:spcBef>
                        <a:spcAft>
                          <a:spcPts val="0"/>
                        </a:spcAft>
                      </a:pPr>
                      <a:r>
                        <a:rPr lang="en-SG" sz="800">
                          <a:effectLst/>
                        </a:rPr>
                        <a:t>City = Colombo</a:t>
                      </a:r>
                      <a:endParaRPr lang="en-US" sz="800">
                        <a:effectLst/>
                      </a:endParaRPr>
                    </a:p>
                    <a:p>
                      <a:pPr marL="0" marR="0" algn="ctr">
                        <a:lnSpc>
                          <a:spcPct val="107000"/>
                        </a:lnSpc>
                        <a:spcBef>
                          <a:spcPts val="0"/>
                        </a:spcBef>
                        <a:spcAft>
                          <a:spcPts val="0"/>
                        </a:spcAft>
                      </a:pPr>
                      <a:r>
                        <a:rPr lang="en-SG" sz="800">
                          <a:effectLst/>
                        </a:rPr>
                        <a:t>Password = 12345</a:t>
                      </a:r>
                      <a:endParaRPr lang="en-US" sz="800">
                        <a:effectLst/>
                      </a:endParaRPr>
                    </a:p>
                    <a:p>
                      <a:pPr marL="0" marR="0" algn="ctr">
                        <a:lnSpc>
                          <a:spcPct val="107000"/>
                        </a:lnSpc>
                        <a:spcBef>
                          <a:spcPts val="0"/>
                        </a:spcBef>
                        <a:spcAft>
                          <a:spcPts val="0"/>
                        </a:spcAft>
                      </a:pPr>
                      <a:r>
                        <a:rPr lang="en-SG" sz="800">
                          <a:effectLst/>
                        </a:rPr>
                        <a:t>Repeat Password = 12345</a:t>
                      </a:r>
                      <a:endParaRPr lang="en-US" sz="800">
                        <a:effectLst/>
                      </a:endParaRPr>
                    </a:p>
                    <a:p>
                      <a:pPr marL="0" marR="0" algn="ctr">
                        <a:lnSpc>
                          <a:spcPct val="107000"/>
                        </a:lnSpc>
                        <a:spcBef>
                          <a:spcPts val="0"/>
                        </a:spcBef>
                        <a:spcAft>
                          <a:spcPts val="0"/>
                        </a:spcAft>
                      </a:pPr>
                      <a:r>
                        <a:rPr lang="en-SG" sz="800">
                          <a:effectLst/>
                        </a:rPr>
                        <a:t> </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Not register</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As expected,</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Pass</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extLst>
                  <a:ext uri="{0D108BD9-81ED-4DB2-BD59-A6C34878D82A}">
                    <a16:rowId xmlns:a16="http://schemas.microsoft.com/office/drawing/2014/main" val="1907853462"/>
                  </a:ext>
                </a:extLst>
              </a:tr>
              <a:tr h="1402222">
                <a:tc>
                  <a:txBody>
                    <a:bodyPr/>
                    <a:lstStyle/>
                    <a:p>
                      <a:pPr marL="0" marR="0" algn="ctr">
                        <a:lnSpc>
                          <a:spcPct val="107000"/>
                        </a:lnSpc>
                        <a:spcBef>
                          <a:spcPts val="0"/>
                        </a:spcBef>
                        <a:spcAft>
                          <a:spcPts val="0"/>
                        </a:spcAft>
                      </a:pPr>
                      <a:r>
                        <a:rPr lang="en-SG" sz="800">
                          <a:effectLst/>
                        </a:rPr>
                        <a:t>TC002</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Test case 2</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nSpc>
                          <a:spcPct val="107000"/>
                        </a:lnSpc>
                        <a:spcBef>
                          <a:spcPts val="0"/>
                        </a:spcBef>
                        <a:spcAft>
                          <a:spcPts val="0"/>
                        </a:spcAft>
                      </a:pPr>
                      <a:r>
                        <a:rPr lang="en-SG" sz="800">
                          <a:effectLst/>
                        </a:rPr>
                        <a:t>The user should have the URL of the website and open a homepage of the abcjobs.com</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a:spcAft>
                          <a:spcPts val="0"/>
                        </a:spcAft>
                        <a:tabLst>
                          <a:tab pos="457200" algn="l"/>
                        </a:tabLst>
                      </a:pPr>
                      <a:r>
                        <a:rPr lang="en-SG" sz="800" dirty="0">
                          <a:effectLst/>
                        </a:rPr>
                        <a:t> </a:t>
                      </a:r>
                      <a:endParaRPr lang="en-US" sz="800" dirty="0">
                        <a:effectLst/>
                      </a:endParaRPr>
                    </a:p>
                    <a:p>
                      <a:pPr marL="342900" marR="0" lvl="0" indent="-342900" algn="l">
                        <a:spcBef>
                          <a:spcPts val="0"/>
                        </a:spcBef>
                        <a:spcAft>
                          <a:spcPts val="0"/>
                        </a:spcAft>
                        <a:buFont typeface="Wingdings" panose="05000000000000000000" pitchFamily="2" charset="2"/>
                        <a:buChar char=""/>
                        <a:tabLst>
                          <a:tab pos="457200" algn="l"/>
                        </a:tabLst>
                      </a:pPr>
                      <a:r>
                        <a:rPr lang="en-US" sz="800" dirty="0">
                          <a:effectLst/>
                        </a:rPr>
                        <a:t>Type URL</a:t>
                      </a:r>
                    </a:p>
                    <a:p>
                      <a:pPr marL="342900" marR="0" lvl="0" indent="-342900" algn="l">
                        <a:spcBef>
                          <a:spcPts val="0"/>
                        </a:spcBef>
                        <a:spcAft>
                          <a:spcPts val="0"/>
                        </a:spcAft>
                        <a:buFont typeface="Wingdings" panose="05000000000000000000" pitchFamily="2" charset="2"/>
                        <a:buChar char=""/>
                        <a:tabLst>
                          <a:tab pos="457200" algn="l"/>
                        </a:tabLst>
                      </a:pPr>
                      <a:r>
                        <a:rPr lang="en-US" sz="800" dirty="0">
                          <a:effectLst/>
                        </a:rPr>
                        <a:t>Click “Sign up” on the website home page linked to the registration page.</a:t>
                      </a:r>
                    </a:p>
                    <a:p>
                      <a:pPr marL="342900" marR="0" lvl="0" indent="-342900" algn="l">
                        <a:spcBef>
                          <a:spcPts val="0"/>
                        </a:spcBef>
                        <a:spcAft>
                          <a:spcPts val="0"/>
                        </a:spcAft>
                        <a:buFont typeface="Wingdings" panose="05000000000000000000" pitchFamily="2" charset="2"/>
                        <a:buChar char=""/>
                        <a:tabLst>
                          <a:tab pos="457200" algn="l"/>
                        </a:tabLst>
                      </a:pPr>
                      <a:r>
                        <a:rPr lang="en-US" sz="800" dirty="0">
                          <a:effectLst/>
                        </a:rPr>
                        <a:t>Enter all details except the name</a:t>
                      </a:r>
                    </a:p>
                    <a:p>
                      <a:pPr marL="342900" marR="0" lvl="0" indent="-342900" algn="l">
                        <a:spcBef>
                          <a:spcPts val="0"/>
                        </a:spcBef>
                        <a:spcAft>
                          <a:spcPts val="0"/>
                        </a:spcAft>
                        <a:buFont typeface="Wingdings" panose="05000000000000000000" pitchFamily="2" charset="2"/>
                        <a:buChar char=""/>
                        <a:tabLst>
                          <a:tab pos="457200" algn="l"/>
                        </a:tabLst>
                      </a:pPr>
                      <a:r>
                        <a:rPr lang="en-US" sz="800" dirty="0">
                          <a:effectLst/>
                        </a:rPr>
                        <a:t>Click submit.</a:t>
                      </a:r>
                    </a:p>
                    <a:p>
                      <a:pPr marL="1085850" marR="0" indent="0" algn="l">
                        <a:spcBef>
                          <a:spcPts val="0"/>
                        </a:spcBef>
                        <a:spcAft>
                          <a:spcPts val="0"/>
                        </a:spcAft>
                        <a:tabLst>
                          <a:tab pos="457200" algn="l"/>
                        </a:tabLst>
                      </a:pPr>
                      <a:r>
                        <a:rPr lang="en-US" sz="800" dirty="0">
                          <a:effectLst/>
                        </a:rPr>
                        <a:t> </a:t>
                      </a:r>
                      <a:endParaRPr lang="en-US" sz="800" dirty="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dirty="0">
                          <a:effectLst/>
                        </a:rPr>
                        <a:t>Name = </a:t>
                      </a:r>
                      <a:r>
                        <a:rPr lang="en-SG" sz="800" dirty="0" err="1">
                          <a:effectLst/>
                        </a:rPr>
                        <a:t>chathu</a:t>
                      </a:r>
                      <a:endParaRPr lang="en-US" sz="800" dirty="0">
                        <a:effectLst/>
                      </a:endParaRPr>
                    </a:p>
                    <a:p>
                      <a:pPr marL="0" marR="0" algn="ctr">
                        <a:lnSpc>
                          <a:spcPct val="107000"/>
                        </a:lnSpc>
                        <a:spcBef>
                          <a:spcPts val="0"/>
                        </a:spcBef>
                        <a:spcAft>
                          <a:spcPts val="0"/>
                        </a:spcAft>
                      </a:pPr>
                      <a:r>
                        <a:rPr lang="en-SG" sz="800" dirty="0">
                          <a:effectLst/>
                        </a:rPr>
                        <a:t>Email =chathushi0707@gmail.com </a:t>
                      </a:r>
                      <a:endParaRPr lang="en-US" sz="800" dirty="0">
                        <a:effectLst/>
                      </a:endParaRPr>
                    </a:p>
                    <a:p>
                      <a:pPr marL="0" marR="0" algn="ctr">
                        <a:lnSpc>
                          <a:spcPct val="107000"/>
                        </a:lnSpc>
                        <a:spcBef>
                          <a:spcPts val="0"/>
                        </a:spcBef>
                        <a:spcAft>
                          <a:spcPts val="0"/>
                        </a:spcAft>
                      </a:pPr>
                      <a:r>
                        <a:rPr lang="en-SG" sz="800" dirty="0">
                          <a:effectLst/>
                        </a:rPr>
                        <a:t>Phone = 0742269976</a:t>
                      </a:r>
                      <a:endParaRPr lang="en-US" sz="800" dirty="0">
                        <a:effectLst/>
                      </a:endParaRPr>
                    </a:p>
                    <a:p>
                      <a:pPr marL="0" marR="0" algn="ctr">
                        <a:lnSpc>
                          <a:spcPct val="107000"/>
                        </a:lnSpc>
                        <a:spcBef>
                          <a:spcPts val="0"/>
                        </a:spcBef>
                        <a:spcAft>
                          <a:spcPts val="0"/>
                        </a:spcAft>
                      </a:pPr>
                      <a:r>
                        <a:rPr lang="en-SG" sz="800" dirty="0">
                          <a:effectLst/>
                        </a:rPr>
                        <a:t>City = Colombo</a:t>
                      </a:r>
                      <a:endParaRPr lang="en-US" sz="800" dirty="0">
                        <a:effectLst/>
                      </a:endParaRPr>
                    </a:p>
                    <a:p>
                      <a:pPr marL="0" marR="0" algn="ctr">
                        <a:lnSpc>
                          <a:spcPct val="107000"/>
                        </a:lnSpc>
                        <a:spcBef>
                          <a:spcPts val="0"/>
                        </a:spcBef>
                        <a:spcAft>
                          <a:spcPts val="0"/>
                        </a:spcAft>
                      </a:pPr>
                      <a:r>
                        <a:rPr lang="en-SG" sz="800" dirty="0">
                          <a:effectLst/>
                        </a:rPr>
                        <a:t>Password = 12345</a:t>
                      </a:r>
                      <a:endParaRPr lang="en-US" sz="800" dirty="0">
                        <a:effectLst/>
                      </a:endParaRPr>
                    </a:p>
                    <a:p>
                      <a:pPr marL="0" marR="0" algn="ctr">
                        <a:lnSpc>
                          <a:spcPct val="107000"/>
                        </a:lnSpc>
                        <a:spcBef>
                          <a:spcPts val="0"/>
                        </a:spcBef>
                        <a:spcAft>
                          <a:spcPts val="0"/>
                        </a:spcAft>
                      </a:pPr>
                      <a:r>
                        <a:rPr lang="en-SG" sz="800" dirty="0">
                          <a:effectLst/>
                        </a:rPr>
                        <a:t>Repeat Password = 12345</a:t>
                      </a:r>
                      <a:endParaRPr lang="en-US" sz="800" dirty="0">
                        <a:effectLst/>
                      </a:endParaRPr>
                    </a:p>
                    <a:p>
                      <a:pPr marL="0" marR="0">
                        <a:lnSpc>
                          <a:spcPct val="107000"/>
                        </a:lnSpc>
                        <a:spcBef>
                          <a:spcPts val="0"/>
                        </a:spcBef>
                        <a:spcAft>
                          <a:spcPts val="0"/>
                        </a:spcAft>
                      </a:pPr>
                      <a:r>
                        <a:rPr lang="en-SG" sz="800" dirty="0">
                          <a:effectLst/>
                        </a:rPr>
                        <a:t> </a:t>
                      </a:r>
                      <a:endParaRPr lang="en-US" sz="800" dirty="0">
                        <a:effectLst/>
                      </a:endParaRPr>
                    </a:p>
                    <a:p>
                      <a:pPr marL="0" marR="0" algn="ctr">
                        <a:lnSpc>
                          <a:spcPct val="107000"/>
                        </a:lnSpc>
                        <a:spcBef>
                          <a:spcPts val="0"/>
                        </a:spcBef>
                        <a:spcAft>
                          <a:spcPts val="0"/>
                        </a:spcAft>
                      </a:pPr>
                      <a:r>
                        <a:rPr lang="en-SG" sz="800" dirty="0">
                          <a:effectLst/>
                        </a:rPr>
                        <a:t> </a:t>
                      </a:r>
                      <a:endParaRPr lang="en-US" sz="800" dirty="0">
                        <a:effectLst/>
                      </a:endParaRPr>
                    </a:p>
                    <a:p>
                      <a:pPr marL="0" marR="0">
                        <a:lnSpc>
                          <a:spcPct val="107000"/>
                        </a:lnSpc>
                        <a:spcBef>
                          <a:spcPts val="0"/>
                        </a:spcBef>
                        <a:spcAft>
                          <a:spcPts val="0"/>
                        </a:spcAft>
                      </a:pPr>
                      <a:r>
                        <a:rPr lang="en-SG" sz="800" dirty="0">
                          <a:effectLst/>
                        </a:rPr>
                        <a:t> </a:t>
                      </a:r>
                      <a:endParaRPr lang="en-US" sz="800" dirty="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Email will sent to the registered email account</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As expected,</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pass</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extLst>
                  <a:ext uri="{0D108BD9-81ED-4DB2-BD59-A6C34878D82A}">
                    <a16:rowId xmlns:a16="http://schemas.microsoft.com/office/drawing/2014/main" val="1168441982"/>
                  </a:ext>
                </a:extLst>
              </a:tr>
              <a:tr h="1783899">
                <a:tc>
                  <a:txBody>
                    <a:bodyPr/>
                    <a:lstStyle/>
                    <a:p>
                      <a:pPr marL="0" marR="0" algn="ctr">
                        <a:lnSpc>
                          <a:spcPct val="107000"/>
                        </a:lnSpc>
                        <a:spcBef>
                          <a:spcPts val="0"/>
                        </a:spcBef>
                        <a:spcAft>
                          <a:spcPts val="0"/>
                        </a:spcAft>
                      </a:pPr>
                      <a:r>
                        <a:rPr lang="en-SG" sz="800" dirty="0">
                          <a:effectLst/>
                        </a:rPr>
                        <a:t>TC003</a:t>
                      </a:r>
                      <a:endParaRPr lang="en-US" sz="800" dirty="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Test case 3</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nSpc>
                          <a:spcPct val="107000"/>
                        </a:lnSpc>
                        <a:spcBef>
                          <a:spcPts val="0"/>
                        </a:spcBef>
                        <a:spcAft>
                          <a:spcPts val="0"/>
                        </a:spcAft>
                      </a:pPr>
                      <a:r>
                        <a:rPr lang="en-SG" sz="800" dirty="0">
                          <a:effectLst/>
                        </a:rPr>
                        <a:t>The user should have the URL of the website and open a homepage of the abcjobs.com</a:t>
                      </a:r>
                      <a:endParaRPr lang="en-US" sz="800" dirty="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1085850" marR="0" indent="0" algn="l">
                        <a:spcBef>
                          <a:spcPts val="0"/>
                        </a:spcBef>
                        <a:spcAft>
                          <a:spcPts val="0"/>
                        </a:spcAft>
                        <a:tabLst>
                          <a:tab pos="457200" algn="l"/>
                        </a:tabLst>
                      </a:pPr>
                      <a:r>
                        <a:rPr lang="en-US" sz="800">
                          <a:effectLst/>
                        </a:rPr>
                        <a:t> </a:t>
                      </a:r>
                    </a:p>
                    <a:p>
                      <a:pPr marL="342900" marR="0" lvl="0" indent="-342900" algn="l">
                        <a:spcBef>
                          <a:spcPts val="0"/>
                        </a:spcBef>
                        <a:spcAft>
                          <a:spcPts val="0"/>
                        </a:spcAft>
                        <a:buFont typeface="Wingdings" panose="05000000000000000000" pitchFamily="2" charset="2"/>
                        <a:buChar char=""/>
                        <a:tabLst>
                          <a:tab pos="457200" algn="l"/>
                        </a:tabLst>
                      </a:pPr>
                      <a:r>
                        <a:rPr lang="en-US" sz="800">
                          <a:effectLst/>
                        </a:rPr>
                        <a:t>Type URL</a:t>
                      </a:r>
                    </a:p>
                    <a:p>
                      <a:pPr marL="1085850" marR="0" indent="0" algn="l">
                        <a:spcBef>
                          <a:spcPts val="0"/>
                        </a:spcBef>
                        <a:spcAft>
                          <a:spcPts val="0"/>
                        </a:spcAft>
                        <a:tabLst>
                          <a:tab pos="457200" algn="l"/>
                        </a:tabLst>
                      </a:pPr>
                      <a:r>
                        <a:rPr lang="en-US" sz="800">
                          <a:effectLst/>
                        </a:rPr>
                        <a:t> </a:t>
                      </a:r>
                    </a:p>
                    <a:p>
                      <a:pPr marL="342900" marR="0" lvl="0" indent="-342900" algn="l">
                        <a:spcBef>
                          <a:spcPts val="0"/>
                        </a:spcBef>
                        <a:spcAft>
                          <a:spcPts val="0"/>
                        </a:spcAft>
                        <a:buFont typeface="Wingdings" panose="05000000000000000000" pitchFamily="2" charset="2"/>
                        <a:buChar char=""/>
                        <a:tabLst>
                          <a:tab pos="457200" algn="l"/>
                        </a:tabLst>
                      </a:pPr>
                      <a:r>
                        <a:rPr lang="en-US" sz="800">
                          <a:effectLst/>
                        </a:rPr>
                        <a:t>Click “Sign up” on the website home page linked to the registration page.</a:t>
                      </a:r>
                    </a:p>
                    <a:p>
                      <a:pPr marL="1085850" marR="0" indent="0" algn="l">
                        <a:spcBef>
                          <a:spcPts val="0"/>
                        </a:spcBef>
                        <a:spcAft>
                          <a:spcPts val="0"/>
                        </a:spcAft>
                        <a:tabLst>
                          <a:tab pos="457200" algn="l"/>
                        </a:tabLst>
                      </a:pPr>
                      <a:r>
                        <a:rPr lang="en-US" sz="800">
                          <a:effectLst/>
                        </a:rPr>
                        <a:t> </a:t>
                      </a:r>
                    </a:p>
                    <a:p>
                      <a:pPr marL="342900" marR="0" lvl="0" indent="-342900" algn="l">
                        <a:spcBef>
                          <a:spcPts val="0"/>
                        </a:spcBef>
                        <a:spcAft>
                          <a:spcPts val="0"/>
                        </a:spcAft>
                        <a:buFont typeface="Wingdings" panose="05000000000000000000" pitchFamily="2" charset="2"/>
                        <a:buChar char=""/>
                        <a:tabLst>
                          <a:tab pos="457200" algn="l"/>
                        </a:tabLst>
                      </a:pPr>
                      <a:r>
                        <a:rPr lang="en-US" sz="800">
                          <a:effectLst/>
                        </a:rPr>
                        <a:t>Enter all the fields </a:t>
                      </a:r>
                    </a:p>
                    <a:p>
                      <a:pPr marL="342900" marR="0" lvl="0" indent="-342900" algn="l">
                        <a:spcBef>
                          <a:spcPts val="0"/>
                        </a:spcBef>
                        <a:spcAft>
                          <a:spcPts val="0"/>
                        </a:spcAft>
                        <a:buFont typeface="Wingdings" panose="05000000000000000000" pitchFamily="2" charset="2"/>
                        <a:buChar char=""/>
                        <a:tabLst>
                          <a:tab pos="457200" algn="l"/>
                        </a:tabLst>
                      </a:pPr>
                      <a:r>
                        <a:rPr lang="en-US" sz="800">
                          <a:effectLst/>
                        </a:rPr>
                        <a:t>Enter all details except the email address</a:t>
                      </a:r>
                    </a:p>
                    <a:p>
                      <a:pPr marL="0" marR="0">
                        <a:lnSpc>
                          <a:spcPct val="107000"/>
                        </a:lnSpc>
                        <a:spcBef>
                          <a:spcPts val="0"/>
                        </a:spcBef>
                        <a:spcAft>
                          <a:spcPts val="0"/>
                        </a:spcAft>
                        <a:tabLst>
                          <a:tab pos="457200" algn="l"/>
                        </a:tabLst>
                      </a:pPr>
                      <a:r>
                        <a:rPr lang="en-SG" sz="800">
                          <a:effectLst/>
                        </a:rPr>
                        <a:t> </a:t>
                      </a:r>
                      <a:endParaRPr lang="en-US" sz="800">
                        <a:effectLst/>
                      </a:endParaRPr>
                    </a:p>
                    <a:p>
                      <a:pPr marL="342900" marR="0" lvl="0" indent="-342900" algn="l">
                        <a:lnSpc>
                          <a:spcPct val="150000"/>
                        </a:lnSpc>
                        <a:spcBef>
                          <a:spcPts val="0"/>
                        </a:spcBef>
                        <a:spcAft>
                          <a:spcPts val="0"/>
                        </a:spcAft>
                        <a:buFont typeface="Wingdings" panose="05000000000000000000" pitchFamily="2" charset="2"/>
                        <a:buChar char=""/>
                        <a:tabLst>
                          <a:tab pos="4191000" algn="l"/>
                          <a:tab pos="457200" algn="l"/>
                        </a:tabLst>
                      </a:pPr>
                      <a:r>
                        <a:rPr lang="en-US" sz="800">
                          <a:effectLst/>
                        </a:rPr>
                        <a:t>Click submit.</a:t>
                      </a:r>
                    </a:p>
                    <a:p>
                      <a:pPr marL="628650" marR="0" indent="-228600">
                        <a:spcBef>
                          <a:spcPts val="0"/>
                        </a:spcBef>
                        <a:spcAft>
                          <a:spcPts val="0"/>
                        </a:spcAft>
                        <a:tabLst>
                          <a:tab pos="457200" algn="l"/>
                        </a:tabLst>
                      </a:pPr>
                      <a:r>
                        <a:rPr lang="en-SG" sz="800">
                          <a:effectLst/>
                        </a:rPr>
                        <a:t> </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nSpc>
                          <a:spcPct val="107000"/>
                        </a:lnSpc>
                        <a:spcBef>
                          <a:spcPts val="0"/>
                        </a:spcBef>
                        <a:spcAft>
                          <a:spcPts val="0"/>
                        </a:spcAft>
                      </a:pPr>
                      <a:r>
                        <a:rPr lang="en-SG" sz="800">
                          <a:effectLst/>
                        </a:rPr>
                        <a:t>Full Name: Chathushi Jayarathna</a:t>
                      </a:r>
                      <a:endParaRPr lang="en-US" sz="800">
                        <a:effectLst/>
                      </a:endParaRPr>
                    </a:p>
                    <a:p>
                      <a:pPr marL="0" marR="0">
                        <a:lnSpc>
                          <a:spcPct val="107000"/>
                        </a:lnSpc>
                        <a:spcBef>
                          <a:spcPts val="0"/>
                        </a:spcBef>
                        <a:spcAft>
                          <a:spcPts val="0"/>
                        </a:spcAft>
                      </a:pPr>
                      <a:r>
                        <a:rPr lang="en-SG" sz="800">
                          <a:effectLst/>
                        </a:rPr>
                        <a:t>Email Address: chathushi0707@gmail.com </a:t>
                      </a:r>
                      <a:endParaRPr lang="en-US" sz="800">
                        <a:effectLst/>
                      </a:endParaRPr>
                    </a:p>
                    <a:p>
                      <a:pPr marL="0" marR="0">
                        <a:lnSpc>
                          <a:spcPct val="107000"/>
                        </a:lnSpc>
                        <a:spcBef>
                          <a:spcPts val="0"/>
                        </a:spcBef>
                        <a:spcAft>
                          <a:spcPts val="0"/>
                        </a:spcAft>
                      </a:pPr>
                      <a:r>
                        <a:rPr lang="en-SG" sz="800">
                          <a:effectLst/>
                        </a:rPr>
                        <a:t>Phone Number:0742269976</a:t>
                      </a:r>
                      <a:endParaRPr lang="en-US" sz="800">
                        <a:effectLst/>
                      </a:endParaRPr>
                    </a:p>
                    <a:p>
                      <a:pPr marL="0" marR="0">
                        <a:lnSpc>
                          <a:spcPct val="107000"/>
                        </a:lnSpc>
                        <a:spcBef>
                          <a:spcPts val="0"/>
                        </a:spcBef>
                        <a:spcAft>
                          <a:spcPts val="0"/>
                        </a:spcAft>
                      </a:pPr>
                      <a:r>
                        <a:rPr lang="en-SG" sz="800">
                          <a:effectLst/>
                        </a:rPr>
                        <a:t>Select Gender: Female</a:t>
                      </a:r>
                      <a:endParaRPr lang="en-US" sz="800">
                        <a:effectLst/>
                      </a:endParaRPr>
                    </a:p>
                    <a:p>
                      <a:pPr marL="0" marR="0">
                        <a:lnSpc>
                          <a:spcPct val="107000"/>
                        </a:lnSpc>
                        <a:spcBef>
                          <a:spcPts val="0"/>
                        </a:spcBef>
                        <a:spcAft>
                          <a:spcPts val="0"/>
                        </a:spcAft>
                      </a:pPr>
                      <a:r>
                        <a:rPr lang="en-SG" sz="800">
                          <a:effectLst/>
                        </a:rPr>
                        <a:t>Password: 1234</a:t>
                      </a:r>
                      <a:endParaRPr lang="en-US" sz="800">
                        <a:effectLst/>
                      </a:endParaRPr>
                    </a:p>
                    <a:p>
                      <a:pPr marL="0" marR="0">
                        <a:lnSpc>
                          <a:spcPct val="107000"/>
                        </a:lnSpc>
                        <a:spcBef>
                          <a:spcPts val="0"/>
                        </a:spcBef>
                        <a:spcAft>
                          <a:spcPts val="0"/>
                        </a:spcAft>
                      </a:pPr>
                      <a:r>
                        <a:rPr lang="en-SG" sz="800">
                          <a:effectLst/>
                        </a:rPr>
                        <a:t>Repeat Password:1234</a:t>
                      </a:r>
                      <a:endParaRPr lang="en-US" sz="800">
                        <a:effectLst/>
                      </a:endParaRPr>
                    </a:p>
                    <a:p>
                      <a:pPr marL="0" marR="0">
                        <a:lnSpc>
                          <a:spcPct val="107000"/>
                        </a:lnSpc>
                        <a:spcBef>
                          <a:spcPts val="0"/>
                        </a:spcBef>
                        <a:spcAft>
                          <a:spcPts val="0"/>
                        </a:spcAft>
                      </a:pPr>
                      <a:r>
                        <a:rPr lang="en-SG" sz="800">
                          <a:effectLst/>
                        </a:rPr>
                        <a:t> </a:t>
                      </a:r>
                      <a:endParaRPr lang="en-US" sz="800">
                        <a:effectLst/>
                      </a:endParaRPr>
                    </a:p>
                    <a:p>
                      <a:pPr marL="0" marR="0" algn="ctr">
                        <a:lnSpc>
                          <a:spcPct val="107000"/>
                        </a:lnSpc>
                        <a:spcBef>
                          <a:spcPts val="0"/>
                        </a:spcBef>
                        <a:spcAft>
                          <a:spcPts val="0"/>
                        </a:spcAft>
                      </a:pPr>
                      <a:r>
                        <a:rPr lang="en-SG" sz="800">
                          <a:effectLst/>
                        </a:rPr>
                        <a:t> </a:t>
                      </a:r>
                      <a:endParaRPr lang="en-US" sz="800">
                        <a:effectLst/>
                      </a:endParaRPr>
                    </a:p>
                    <a:p>
                      <a:pPr marL="0" marR="0">
                        <a:lnSpc>
                          <a:spcPct val="107000"/>
                        </a:lnSpc>
                        <a:spcBef>
                          <a:spcPts val="0"/>
                        </a:spcBef>
                        <a:spcAft>
                          <a:spcPts val="0"/>
                        </a:spcAft>
                      </a:pPr>
                      <a:r>
                        <a:rPr lang="en-SG" sz="800">
                          <a:effectLst/>
                        </a:rPr>
                        <a:t> </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Data will be saved in the database</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a:effectLst/>
                        </a:rPr>
                        <a:t>As expected,</a:t>
                      </a:r>
                      <a:endParaRPr lang="en-US" sz="80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tc>
                  <a:txBody>
                    <a:bodyPr/>
                    <a:lstStyle/>
                    <a:p>
                      <a:pPr marL="0" marR="0" algn="ctr">
                        <a:lnSpc>
                          <a:spcPct val="107000"/>
                        </a:lnSpc>
                        <a:spcBef>
                          <a:spcPts val="0"/>
                        </a:spcBef>
                        <a:spcAft>
                          <a:spcPts val="0"/>
                        </a:spcAft>
                      </a:pPr>
                      <a:r>
                        <a:rPr lang="en-SG" sz="800" dirty="0">
                          <a:effectLst/>
                        </a:rPr>
                        <a:t>pass</a:t>
                      </a:r>
                      <a:endParaRPr lang="en-US" sz="800" dirty="0">
                        <a:effectLst/>
                        <a:latin typeface="Verdana" panose="020B0604030504040204" pitchFamily="34" charset="0"/>
                        <a:ea typeface="Verdana" panose="020B0604030504040204" pitchFamily="34" charset="0"/>
                        <a:cs typeface="Arial" panose="020B0604020202020204" pitchFamily="34" charset="0"/>
                      </a:endParaRPr>
                    </a:p>
                  </a:txBody>
                  <a:tcPr marL="28982" marR="28982" marT="0" marB="0"/>
                </a:tc>
                <a:extLst>
                  <a:ext uri="{0D108BD9-81ED-4DB2-BD59-A6C34878D82A}">
                    <a16:rowId xmlns:a16="http://schemas.microsoft.com/office/drawing/2014/main" val="2286938822"/>
                  </a:ext>
                </a:extLst>
              </a:tr>
            </a:tbl>
          </a:graphicData>
        </a:graphic>
      </p:graphicFrame>
    </p:spTree>
    <p:extLst>
      <p:ext uri="{BB962C8B-B14F-4D97-AF65-F5344CB8AC3E}">
        <p14:creationId xmlns:p14="http://schemas.microsoft.com/office/powerpoint/2010/main" val="1909956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79FAB1-72F9-461B-A882-B082A016865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3D056F5C-24F8-43B9-80F8-732A64F3E67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Unit Testing</a:t>
            </a: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8581F395-0073-4DC5-B0E3-5952BAB34FB7}"/>
              </a:ext>
            </a:extLst>
          </p:cNvPr>
          <p:cNvPicPr>
            <a:picLocks noChangeAspect="1"/>
          </p:cNvPicPr>
          <p:nvPr/>
        </p:nvPicPr>
        <p:blipFill>
          <a:blip r:embed="rId2"/>
          <a:stretch>
            <a:fillRect/>
          </a:stretch>
        </p:blipFill>
        <p:spPr>
          <a:xfrm>
            <a:off x="4614689" y="4037210"/>
            <a:ext cx="4256495" cy="1529957"/>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id="{1619EB2A-ABB6-4025-8519-9372CAA665E4}"/>
              </a:ext>
            </a:extLst>
          </p:cNvPr>
          <p:cNvPicPr>
            <a:picLocks noChangeAspect="1"/>
          </p:cNvPicPr>
          <p:nvPr/>
        </p:nvPicPr>
        <p:blipFill>
          <a:blip r:embed="rId3"/>
          <a:stretch>
            <a:fillRect/>
          </a:stretch>
        </p:blipFill>
        <p:spPr>
          <a:xfrm>
            <a:off x="4622741" y="1935900"/>
            <a:ext cx="4310202" cy="1362385"/>
          </a:xfrm>
          <a:prstGeom prst="rect">
            <a:avLst/>
          </a:prstGeom>
          <a:ln>
            <a:solidFill>
              <a:schemeClr val="bg1">
                <a:lumMod val="50000"/>
              </a:schemeClr>
            </a:solidFill>
          </a:ln>
        </p:spPr>
      </p:pic>
      <p:sp>
        <p:nvSpPr>
          <p:cNvPr id="9" name="TextBox 8">
            <a:extLst>
              <a:ext uri="{FF2B5EF4-FFF2-40B4-BE49-F238E27FC236}">
                <a16:creationId xmlns:a16="http://schemas.microsoft.com/office/drawing/2014/main" id="{23DC8962-EB9A-4EB1-8499-435B94E1B0F9}"/>
              </a:ext>
            </a:extLst>
          </p:cNvPr>
          <p:cNvSpPr txBox="1"/>
          <p:nvPr/>
        </p:nvSpPr>
        <p:spPr>
          <a:xfrm>
            <a:off x="4536281" y="1609190"/>
            <a:ext cx="1467068" cy="276999"/>
          </a:xfrm>
          <a:prstGeom prst="rect">
            <a:avLst/>
          </a:prstGeom>
          <a:noFill/>
        </p:spPr>
        <p:txBody>
          <a:bodyPr wrap="none" rtlCol="0">
            <a:spAutoFit/>
          </a:bodyPr>
          <a:lstStyle/>
          <a:p>
            <a:r>
              <a:rPr lang="en-US" sz="1200" dirty="0">
                <a:latin typeface="Verdana" panose="020B0604030504040204" pitchFamily="34" charset="0"/>
                <a:ea typeface="Verdana" panose="020B0604030504040204" pitchFamily="34" charset="0"/>
              </a:rPr>
              <a:t>Database Before</a:t>
            </a:r>
          </a:p>
        </p:txBody>
      </p:sp>
      <p:sp>
        <p:nvSpPr>
          <p:cNvPr id="10" name="TextBox 9">
            <a:extLst>
              <a:ext uri="{FF2B5EF4-FFF2-40B4-BE49-F238E27FC236}">
                <a16:creationId xmlns:a16="http://schemas.microsoft.com/office/drawing/2014/main" id="{7596A01A-DFDF-4AED-9F19-1E774A03BFFA}"/>
              </a:ext>
            </a:extLst>
          </p:cNvPr>
          <p:cNvSpPr txBox="1"/>
          <p:nvPr/>
        </p:nvSpPr>
        <p:spPr>
          <a:xfrm>
            <a:off x="4550796" y="3674706"/>
            <a:ext cx="1343638" cy="276999"/>
          </a:xfrm>
          <a:prstGeom prst="rect">
            <a:avLst/>
          </a:prstGeom>
          <a:noFill/>
        </p:spPr>
        <p:txBody>
          <a:bodyPr wrap="none" rtlCol="0">
            <a:spAutoFit/>
          </a:bodyPr>
          <a:lstStyle/>
          <a:p>
            <a:r>
              <a:rPr lang="en-US" sz="1200" dirty="0">
                <a:latin typeface="Verdana" panose="020B0604030504040204" pitchFamily="34" charset="0"/>
                <a:ea typeface="Verdana" panose="020B0604030504040204" pitchFamily="34" charset="0"/>
              </a:rPr>
              <a:t>Database After</a:t>
            </a:r>
          </a:p>
        </p:txBody>
      </p:sp>
      <p:pic>
        <p:nvPicPr>
          <p:cNvPr id="12" name="Picture 11">
            <a:extLst>
              <a:ext uri="{FF2B5EF4-FFF2-40B4-BE49-F238E27FC236}">
                <a16:creationId xmlns:a16="http://schemas.microsoft.com/office/drawing/2014/main" id="{B7471408-5FC4-4993-9E11-C0E4CD89B1C8}"/>
              </a:ext>
            </a:extLst>
          </p:cNvPr>
          <p:cNvPicPr>
            <a:picLocks noChangeAspect="1"/>
          </p:cNvPicPr>
          <p:nvPr/>
        </p:nvPicPr>
        <p:blipFill>
          <a:blip r:embed="rId4"/>
          <a:stretch>
            <a:fillRect/>
          </a:stretch>
        </p:blipFill>
        <p:spPr>
          <a:xfrm>
            <a:off x="414581" y="1747689"/>
            <a:ext cx="3829584" cy="3724795"/>
          </a:xfrm>
          <a:prstGeom prst="rect">
            <a:avLst/>
          </a:prstGeom>
          <a:ln>
            <a:solidFill>
              <a:schemeClr val="bg1">
                <a:lumMod val="50000"/>
              </a:schemeClr>
            </a:solidFill>
          </a:ln>
        </p:spPr>
      </p:pic>
    </p:spTree>
    <p:extLst>
      <p:ext uri="{BB962C8B-B14F-4D97-AF65-F5344CB8AC3E}">
        <p14:creationId xmlns:p14="http://schemas.microsoft.com/office/powerpoint/2010/main" val="135504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12F52B-EC73-4E1E-8164-BD74D3AFDB6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53C89408-9D33-4A32-93E7-7D8A141082C6}"/>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Unit Testing (Login)</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graphicFrame>
        <p:nvGraphicFramePr>
          <p:cNvPr id="6" name="Table 5">
            <a:extLst>
              <a:ext uri="{FF2B5EF4-FFF2-40B4-BE49-F238E27FC236}">
                <a16:creationId xmlns:a16="http://schemas.microsoft.com/office/drawing/2014/main" id="{88D979E5-A10C-47DD-B941-2E09B85BFCE6}"/>
              </a:ext>
            </a:extLst>
          </p:cNvPr>
          <p:cNvGraphicFramePr>
            <a:graphicFrameLocks noGrp="1"/>
          </p:cNvGraphicFramePr>
          <p:nvPr>
            <p:extLst>
              <p:ext uri="{D42A27DB-BD31-4B8C-83A1-F6EECF244321}">
                <p14:modId xmlns:p14="http://schemas.microsoft.com/office/powerpoint/2010/main" val="494848727"/>
              </p:ext>
            </p:extLst>
          </p:nvPr>
        </p:nvGraphicFramePr>
        <p:xfrm>
          <a:off x="575840" y="1762029"/>
          <a:ext cx="7920881" cy="3749719"/>
        </p:xfrm>
        <a:graphic>
          <a:graphicData uri="http://schemas.openxmlformats.org/drawingml/2006/table">
            <a:tbl>
              <a:tblPr firstRow="1" firstCol="1" bandRow="1">
                <a:tableStyleId>{00A15C55-8517-42AA-B614-E9B94910E393}</a:tableStyleId>
              </a:tblPr>
              <a:tblGrid>
                <a:gridCol w="654151">
                  <a:extLst>
                    <a:ext uri="{9D8B030D-6E8A-4147-A177-3AD203B41FA5}">
                      <a16:colId xmlns:a16="http://schemas.microsoft.com/office/drawing/2014/main" val="1937827441"/>
                    </a:ext>
                  </a:extLst>
                </a:gridCol>
                <a:gridCol w="654151">
                  <a:extLst>
                    <a:ext uri="{9D8B030D-6E8A-4147-A177-3AD203B41FA5}">
                      <a16:colId xmlns:a16="http://schemas.microsoft.com/office/drawing/2014/main" val="1089637471"/>
                    </a:ext>
                  </a:extLst>
                </a:gridCol>
                <a:gridCol w="1380985">
                  <a:extLst>
                    <a:ext uri="{9D8B030D-6E8A-4147-A177-3AD203B41FA5}">
                      <a16:colId xmlns:a16="http://schemas.microsoft.com/office/drawing/2014/main" val="2033166295"/>
                    </a:ext>
                  </a:extLst>
                </a:gridCol>
                <a:gridCol w="1599035">
                  <a:extLst>
                    <a:ext uri="{9D8B030D-6E8A-4147-A177-3AD203B41FA5}">
                      <a16:colId xmlns:a16="http://schemas.microsoft.com/office/drawing/2014/main" val="4096375402"/>
                    </a:ext>
                  </a:extLst>
                </a:gridCol>
                <a:gridCol w="1526353">
                  <a:extLst>
                    <a:ext uri="{9D8B030D-6E8A-4147-A177-3AD203B41FA5}">
                      <a16:colId xmlns:a16="http://schemas.microsoft.com/office/drawing/2014/main" val="3506511221"/>
                    </a:ext>
                  </a:extLst>
                </a:gridCol>
                <a:gridCol w="872202">
                  <a:extLst>
                    <a:ext uri="{9D8B030D-6E8A-4147-A177-3AD203B41FA5}">
                      <a16:colId xmlns:a16="http://schemas.microsoft.com/office/drawing/2014/main" val="3670084546"/>
                    </a:ext>
                  </a:extLst>
                </a:gridCol>
                <a:gridCol w="654151">
                  <a:extLst>
                    <a:ext uri="{9D8B030D-6E8A-4147-A177-3AD203B41FA5}">
                      <a16:colId xmlns:a16="http://schemas.microsoft.com/office/drawing/2014/main" val="3252868475"/>
                    </a:ext>
                  </a:extLst>
                </a:gridCol>
                <a:gridCol w="579853">
                  <a:extLst>
                    <a:ext uri="{9D8B030D-6E8A-4147-A177-3AD203B41FA5}">
                      <a16:colId xmlns:a16="http://schemas.microsoft.com/office/drawing/2014/main" val="4291881434"/>
                    </a:ext>
                  </a:extLst>
                </a:gridCol>
              </a:tblGrid>
              <a:tr h="730867">
                <a:tc>
                  <a:txBody>
                    <a:bodyPr/>
                    <a:lstStyle/>
                    <a:p>
                      <a:pPr marL="0" marR="0" algn="ctr">
                        <a:lnSpc>
                          <a:spcPct val="107000"/>
                        </a:lnSpc>
                        <a:spcBef>
                          <a:spcPts val="0"/>
                        </a:spcBef>
                        <a:spcAft>
                          <a:spcPts val="0"/>
                        </a:spcAft>
                      </a:pPr>
                      <a:r>
                        <a:rPr lang="en-SG" sz="900">
                          <a:effectLst/>
                        </a:rPr>
                        <a:t>Test Case ID</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Test Case</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nSpc>
                          <a:spcPct val="107000"/>
                        </a:lnSpc>
                        <a:spcBef>
                          <a:spcPts val="0"/>
                        </a:spcBef>
                        <a:spcAft>
                          <a:spcPts val="0"/>
                        </a:spcAft>
                      </a:pPr>
                      <a:r>
                        <a:rPr lang="en-SG" sz="900" dirty="0">
                          <a:effectLst/>
                        </a:rPr>
                        <a:t>Preconditions</a:t>
                      </a:r>
                      <a:endParaRPr lang="en-US" sz="900" dirty="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228600" marR="0" indent="0" algn="l">
                        <a:lnSpc>
                          <a:spcPct val="150000"/>
                        </a:lnSpc>
                        <a:spcBef>
                          <a:spcPts val="0"/>
                        </a:spcBef>
                        <a:spcAft>
                          <a:spcPts val="0"/>
                        </a:spcAft>
                        <a:tabLst>
                          <a:tab pos="4191000" algn="l"/>
                          <a:tab pos="457200" algn="l"/>
                        </a:tabLst>
                      </a:pPr>
                      <a:r>
                        <a:rPr lang="en-US" sz="900">
                          <a:effectLst/>
                        </a:rPr>
                        <a:t>Test Step</a:t>
                      </a:r>
                      <a:endParaRPr lang="en-US" sz="900">
                        <a:effectLst/>
                        <a:latin typeface="Verdana" panose="020B0604030504040204" pitchFamily="34" charset="0"/>
                        <a:ea typeface="Verdana" panose="020B0604030504040204" pitchFamily="34" charset="0"/>
                        <a:cs typeface="Times New Roman" panose="02020603050405020304" pitchFamily="18" charset="0"/>
                      </a:endParaRPr>
                    </a:p>
                  </a:txBody>
                  <a:tcPr marL="45992" marR="45992" marT="0" marB="0"/>
                </a:tc>
                <a:tc>
                  <a:txBody>
                    <a:bodyPr/>
                    <a:lstStyle/>
                    <a:p>
                      <a:pPr marL="0" marR="0" algn="ctr">
                        <a:lnSpc>
                          <a:spcPct val="107000"/>
                        </a:lnSpc>
                        <a:spcBef>
                          <a:spcPts val="0"/>
                        </a:spcBef>
                        <a:spcAft>
                          <a:spcPts val="0"/>
                        </a:spcAft>
                      </a:pPr>
                      <a:r>
                        <a:rPr lang="en-SG" sz="900">
                          <a:effectLst/>
                        </a:rPr>
                        <a:t>Test Data</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Expected Results</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Actual Results</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Pass / Fail</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extLst>
                  <a:ext uri="{0D108BD9-81ED-4DB2-BD59-A6C34878D82A}">
                    <a16:rowId xmlns:a16="http://schemas.microsoft.com/office/drawing/2014/main" val="787156282"/>
                  </a:ext>
                </a:extLst>
              </a:tr>
              <a:tr h="1332485">
                <a:tc>
                  <a:txBody>
                    <a:bodyPr/>
                    <a:lstStyle/>
                    <a:p>
                      <a:pPr marL="0" marR="0" algn="ctr">
                        <a:lnSpc>
                          <a:spcPct val="107000"/>
                        </a:lnSpc>
                        <a:spcBef>
                          <a:spcPts val="0"/>
                        </a:spcBef>
                        <a:spcAft>
                          <a:spcPts val="0"/>
                        </a:spcAft>
                      </a:pPr>
                      <a:r>
                        <a:rPr lang="en-SG" sz="900">
                          <a:effectLst/>
                        </a:rPr>
                        <a:t>TC001</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Test Case 1</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nSpc>
                          <a:spcPct val="107000"/>
                        </a:lnSpc>
                        <a:spcBef>
                          <a:spcPts val="0"/>
                        </a:spcBef>
                        <a:spcAft>
                          <a:spcPts val="0"/>
                        </a:spcAft>
                      </a:pPr>
                      <a:r>
                        <a:rPr lang="en-SG" sz="900" dirty="0">
                          <a:effectLst/>
                        </a:rPr>
                        <a:t>The user should have the URL of the website and open a homepage of the abcjobs.com</a:t>
                      </a:r>
                      <a:endParaRPr lang="en-US" sz="900" dirty="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342900" marR="0" lvl="0" indent="-342900" algn="l">
                        <a:spcBef>
                          <a:spcPts val="0"/>
                        </a:spcBef>
                        <a:spcAft>
                          <a:spcPts val="0"/>
                        </a:spcAft>
                        <a:buFont typeface="Wingdings" panose="05000000000000000000" pitchFamily="2" charset="2"/>
                        <a:buChar char=""/>
                        <a:tabLst>
                          <a:tab pos="457200" algn="l"/>
                        </a:tabLst>
                      </a:pPr>
                      <a:r>
                        <a:rPr lang="en-US" sz="900">
                          <a:effectLst/>
                        </a:rPr>
                        <a:t>Type URL</a:t>
                      </a:r>
                    </a:p>
                    <a:p>
                      <a:pPr marL="342900" marR="0" lvl="0" indent="-342900" algn="l">
                        <a:spcBef>
                          <a:spcPts val="0"/>
                        </a:spcBef>
                        <a:spcAft>
                          <a:spcPts val="0"/>
                        </a:spcAft>
                        <a:buFont typeface="Wingdings" panose="05000000000000000000" pitchFamily="2" charset="2"/>
                        <a:buChar char=""/>
                        <a:tabLst>
                          <a:tab pos="457200" algn="l"/>
                        </a:tabLst>
                      </a:pPr>
                      <a:r>
                        <a:rPr lang="en-US" sz="900">
                          <a:effectLst/>
                        </a:rPr>
                        <a:t>Fill up the form of login with already registered an account.</a:t>
                      </a:r>
                    </a:p>
                    <a:p>
                      <a:pPr marL="342900" marR="0" lvl="0" indent="-342900" algn="l">
                        <a:spcBef>
                          <a:spcPts val="0"/>
                        </a:spcBef>
                        <a:spcAft>
                          <a:spcPts val="0"/>
                        </a:spcAft>
                        <a:buFont typeface="Wingdings" panose="05000000000000000000" pitchFamily="2" charset="2"/>
                        <a:buChar char=""/>
                        <a:tabLst>
                          <a:tab pos="457200" algn="l"/>
                        </a:tabLst>
                      </a:pPr>
                      <a:r>
                        <a:rPr lang="en-US" sz="900">
                          <a:effectLst/>
                        </a:rPr>
                        <a:t>Click submit.</a:t>
                      </a:r>
                    </a:p>
                    <a:p>
                      <a:pPr marL="342900" marR="0" lvl="0" indent="-342900" algn="l">
                        <a:spcBef>
                          <a:spcPts val="0"/>
                        </a:spcBef>
                        <a:spcAft>
                          <a:spcPts val="0"/>
                        </a:spcAft>
                        <a:buFont typeface="Wingdings" panose="05000000000000000000" pitchFamily="2" charset="2"/>
                        <a:buChar char=""/>
                        <a:tabLst>
                          <a:tab pos="457200" algn="l"/>
                        </a:tabLst>
                      </a:pPr>
                      <a:r>
                        <a:rPr lang="en-US" sz="900">
                          <a:effectLst/>
                        </a:rPr>
                        <a:t>Run Junit4</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Email = </a:t>
                      </a:r>
                      <a:r>
                        <a:rPr lang="en-SG" sz="900" u="sng">
                          <a:effectLst/>
                          <a:hlinkClick r:id="rId2"/>
                        </a:rPr>
                        <a:t>chathushi0707@gmail.com</a:t>
                      </a:r>
                      <a:endParaRPr lang="en-US" sz="900">
                        <a:effectLst/>
                      </a:endParaRPr>
                    </a:p>
                    <a:p>
                      <a:pPr marL="0" marR="0" algn="ctr">
                        <a:lnSpc>
                          <a:spcPct val="107000"/>
                        </a:lnSpc>
                        <a:spcBef>
                          <a:spcPts val="0"/>
                        </a:spcBef>
                        <a:spcAft>
                          <a:spcPts val="0"/>
                        </a:spcAft>
                      </a:pPr>
                      <a:r>
                        <a:rPr lang="en-SG" sz="900">
                          <a:effectLst/>
                        </a:rPr>
                        <a:t>Password = 1234567</a:t>
                      </a:r>
                      <a:endParaRPr lang="en-US" sz="900">
                        <a:effectLst/>
                      </a:endParaRPr>
                    </a:p>
                    <a:p>
                      <a:pPr marL="0" marR="0" algn="ctr">
                        <a:lnSpc>
                          <a:spcPct val="107000"/>
                        </a:lnSpc>
                        <a:spcBef>
                          <a:spcPts val="0"/>
                        </a:spcBef>
                        <a:spcAft>
                          <a:spcPts val="0"/>
                        </a:spcAft>
                      </a:pPr>
                      <a:r>
                        <a:rPr lang="en-SG" sz="900">
                          <a:effectLst/>
                        </a:rPr>
                        <a:t> </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Loaded welcome t hank you page</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As expected,</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Pass</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extLst>
                  <a:ext uri="{0D108BD9-81ED-4DB2-BD59-A6C34878D82A}">
                    <a16:rowId xmlns:a16="http://schemas.microsoft.com/office/drawing/2014/main" val="2182113502"/>
                  </a:ext>
                </a:extLst>
              </a:tr>
              <a:tr h="1686367">
                <a:tc>
                  <a:txBody>
                    <a:bodyPr/>
                    <a:lstStyle/>
                    <a:p>
                      <a:pPr marL="0" marR="0" algn="ctr">
                        <a:lnSpc>
                          <a:spcPct val="107000"/>
                        </a:lnSpc>
                        <a:spcBef>
                          <a:spcPts val="0"/>
                        </a:spcBef>
                        <a:spcAft>
                          <a:spcPts val="0"/>
                        </a:spcAft>
                      </a:pPr>
                      <a:r>
                        <a:rPr lang="en-SG" sz="900">
                          <a:effectLst/>
                        </a:rPr>
                        <a:t>TC002</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Test case 2</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nSpc>
                          <a:spcPct val="107000"/>
                        </a:lnSpc>
                        <a:spcBef>
                          <a:spcPts val="0"/>
                        </a:spcBef>
                        <a:spcAft>
                          <a:spcPts val="0"/>
                        </a:spcAft>
                      </a:pPr>
                      <a:r>
                        <a:rPr lang="en-SG" sz="900">
                          <a:effectLst/>
                        </a:rPr>
                        <a:t>The user should have the URL of the website and open a homepage of the abcjobs.com</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a:spcAft>
                          <a:spcPts val="0"/>
                        </a:spcAft>
                        <a:tabLst>
                          <a:tab pos="457200" algn="l"/>
                        </a:tabLst>
                      </a:pPr>
                      <a:r>
                        <a:rPr lang="en-SG" sz="900">
                          <a:effectLst/>
                        </a:rPr>
                        <a:t> </a:t>
                      </a:r>
                      <a:endParaRPr lang="en-US" sz="900">
                        <a:effectLst/>
                      </a:endParaRPr>
                    </a:p>
                    <a:p>
                      <a:pPr marL="342900" marR="0" lvl="0" indent="-342900" algn="l">
                        <a:spcBef>
                          <a:spcPts val="0"/>
                        </a:spcBef>
                        <a:spcAft>
                          <a:spcPts val="0"/>
                        </a:spcAft>
                        <a:buFont typeface="Wingdings" panose="05000000000000000000" pitchFamily="2" charset="2"/>
                        <a:buChar char=""/>
                        <a:tabLst>
                          <a:tab pos="457200" algn="l"/>
                        </a:tabLst>
                      </a:pPr>
                      <a:r>
                        <a:rPr lang="en-US" sz="900">
                          <a:effectLst/>
                        </a:rPr>
                        <a:t>Type URL</a:t>
                      </a:r>
                    </a:p>
                    <a:p>
                      <a:pPr marL="342900" marR="0" lvl="0" indent="-342900" algn="l">
                        <a:spcBef>
                          <a:spcPts val="0"/>
                        </a:spcBef>
                        <a:spcAft>
                          <a:spcPts val="0"/>
                        </a:spcAft>
                        <a:buFont typeface="Wingdings" panose="05000000000000000000" pitchFamily="2" charset="2"/>
                        <a:buChar char=""/>
                        <a:tabLst>
                          <a:tab pos="457200" algn="l"/>
                        </a:tabLst>
                      </a:pPr>
                      <a:r>
                        <a:rPr lang="en-US" sz="900">
                          <a:effectLst/>
                        </a:rPr>
                        <a:t>Click “Sign up” on the website home page linked to the registration page.</a:t>
                      </a:r>
                    </a:p>
                    <a:p>
                      <a:pPr marL="342900" marR="0" lvl="0" indent="-342900" algn="l">
                        <a:spcBef>
                          <a:spcPts val="0"/>
                        </a:spcBef>
                        <a:spcAft>
                          <a:spcPts val="0"/>
                        </a:spcAft>
                        <a:buFont typeface="Wingdings" panose="05000000000000000000" pitchFamily="2" charset="2"/>
                        <a:buChar char=""/>
                        <a:tabLst>
                          <a:tab pos="457200" algn="l"/>
                        </a:tabLst>
                      </a:pPr>
                      <a:r>
                        <a:rPr lang="en-US" sz="900">
                          <a:effectLst/>
                        </a:rPr>
                        <a:t>Fill up the form with wrong password</a:t>
                      </a:r>
                    </a:p>
                    <a:p>
                      <a:pPr marL="342900" marR="0" lvl="0" indent="-342900" algn="l">
                        <a:spcBef>
                          <a:spcPts val="0"/>
                        </a:spcBef>
                        <a:spcAft>
                          <a:spcPts val="0"/>
                        </a:spcAft>
                        <a:buFont typeface="Wingdings" panose="05000000000000000000" pitchFamily="2" charset="2"/>
                        <a:buChar char=""/>
                        <a:tabLst>
                          <a:tab pos="457200" algn="l"/>
                        </a:tabLst>
                      </a:pPr>
                      <a:r>
                        <a:rPr lang="en-US" sz="900">
                          <a:effectLst/>
                        </a:rPr>
                        <a:t>Click submit.</a:t>
                      </a:r>
                    </a:p>
                    <a:p>
                      <a:pPr marL="1085850" marR="0" indent="0" algn="l">
                        <a:spcBef>
                          <a:spcPts val="0"/>
                        </a:spcBef>
                        <a:spcAft>
                          <a:spcPts val="0"/>
                        </a:spcAft>
                        <a:tabLst>
                          <a:tab pos="457200" algn="l"/>
                        </a:tabLst>
                      </a:pPr>
                      <a:r>
                        <a:rPr lang="en-US" sz="900">
                          <a:effectLst/>
                        </a:rPr>
                        <a:t> </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Email = </a:t>
                      </a:r>
                      <a:r>
                        <a:rPr lang="en-SG" sz="900" u="sng">
                          <a:effectLst/>
                          <a:hlinkClick r:id="rId2"/>
                        </a:rPr>
                        <a:t>chathushi0707@gmail.com</a:t>
                      </a:r>
                      <a:endParaRPr lang="en-US" sz="900">
                        <a:effectLst/>
                      </a:endParaRPr>
                    </a:p>
                    <a:p>
                      <a:pPr marL="0" marR="0" algn="ctr">
                        <a:lnSpc>
                          <a:spcPct val="107000"/>
                        </a:lnSpc>
                        <a:spcBef>
                          <a:spcPts val="0"/>
                        </a:spcBef>
                        <a:spcAft>
                          <a:spcPts val="0"/>
                        </a:spcAft>
                      </a:pPr>
                      <a:r>
                        <a:rPr lang="en-SG" sz="900">
                          <a:effectLst/>
                        </a:rPr>
                        <a:t>Password = 12345</a:t>
                      </a:r>
                      <a:endParaRPr lang="en-US" sz="900">
                        <a:effectLst/>
                      </a:endParaRPr>
                    </a:p>
                    <a:p>
                      <a:pPr marL="0" marR="0">
                        <a:lnSpc>
                          <a:spcPct val="107000"/>
                        </a:lnSpc>
                        <a:spcBef>
                          <a:spcPts val="0"/>
                        </a:spcBef>
                        <a:spcAft>
                          <a:spcPts val="0"/>
                        </a:spcAft>
                      </a:pPr>
                      <a:r>
                        <a:rPr lang="en-SG" sz="900">
                          <a:effectLst/>
                        </a:rPr>
                        <a:t> </a:t>
                      </a:r>
                      <a:endParaRPr lang="en-US" sz="900">
                        <a:effectLst/>
                      </a:endParaRPr>
                    </a:p>
                    <a:p>
                      <a:pPr marL="0" marR="0" algn="ctr">
                        <a:lnSpc>
                          <a:spcPct val="107000"/>
                        </a:lnSpc>
                        <a:spcBef>
                          <a:spcPts val="0"/>
                        </a:spcBef>
                        <a:spcAft>
                          <a:spcPts val="0"/>
                        </a:spcAft>
                      </a:pPr>
                      <a:r>
                        <a:rPr lang="en-SG" sz="900">
                          <a:effectLst/>
                        </a:rPr>
                        <a:t> </a:t>
                      </a:r>
                      <a:endParaRPr lang="en-US" sz="900">
                        <a:effectLst/>
                      </a:endParaRPr>
                    </a:p>
                    <a:p>
                      <a:pPr marL="0" marR="0">
                        <a:lnSpc>
                          <a:spcPct val="107000"/>
                        </a:lnSpc>
                        <a:spcBef>
                          <a:spcPts val="0"/>
                        </a:spcBef>
                        <a:spcAft>
                          <a:spcPts val="0"/>
                        </a:spcAft>
                      </a:pPr>
                      <a:r>
                        <a:rPr lang="en-SG" sz="900">
                          <a:effectLst/>
                        </a:rPr>
                        <a:t> </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Welcome thank you page not loaded</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a:effectLst/>
                        </a:rPr>
                        <a:t>As expected,</a:t>
                      </a:r>
                      <a:endParaRPr lang="en-US" sz="90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tc>
                  <a:txBody>
                    <a:bodyPr/>
                    <a:lstStyle/>
                    <a:p>
                      <a:pPr marL="0" marR="0" algn="ctr">
                        <a:lnSpc>
                          <a:spcPct val="107000"/>
                        </a:lnSpc>
                        <a:spcBef>
                          <a:spcPts val="0"/>
                        </a:spcBef>
                        <a:spcAft>
                          <a:spcPts val="0"/>
                        </a:spcAft>
                      </a:pPr>
                      <a:r>
                        <a:rPr lang="en-SG" sz="900" dirty="0">
                          <a:effectLst/>
                        </a:rPr>
                        <a:t>pass</a:t>
                      </a:r>
                      <a:endParaRPr lang="en-US" sz="900" dirty="0">
                        <a:effectLst/>
                        <a:latin typeface="Verdana" panose="020B0604030504040204" pitchFamily="34" charset="0"/>
                        <a:ea typeface="Verdana" panose="020B0604030504040204" pitchFamily="34" charset="0"/>
                        <a:cs typeface="Arial" panose="020B0604020202020204" pitchFamily="34" charset="0"/>
                      </a:endParaRPr>
                    </a:p>
                  </a:txBody>
                  <a:tcPr marL="45992" marR="45992" marT="0" marB="0"/>
                </a:tc>
                <a:extLst>
                  <a:ext uri="{0D108BD9-81ED-4DB2-BD59-A6C34878D82A}">
                    <a16:rowId xmlns:a16="http://schemas.microsoft.com/office/drawing/2014/main" val="1198751739"/>
                  </a:ext>
                </a:extLst>
              </a:tr>
            </a:tbl>
          </a:graphicData>
        </a:graphic>
      </p:graphicFrame>
    </p:spTree>
    <p:extLst>
      <p:ext uri="{BB962C8B-B14F-4D97-AF65-F5344CB8AC3E}">
        <p14:creationId xmlns:p14="http://schemas.microsoft.com/office/powerpoint/2010/main" val="3433373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E500B-7147-40EB-B78B-74AADF077D2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92E5654B-8C9D-45B1-9B4D-D6A20C0EEBAB}"/>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Unit Testing</a:t>
            </a: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427858E1-A8EF-4DBD-B21B-0292DFDF7F64}"/>
              </a:ext>
            </a:extLst>
          </p:cNvPr>
          <p:cNvPicPr/>
          <p:nvPr/>
        </p:nvPicPr>
        <p:blipFill>
          <a:blip r:embed="rId2">
            <a:extLst>
              <a:ext uri="{28A0092B-C50C-407E-A947-70E740481C1C}">
                <a14:useLocalDpi xmlns:a14="http://schemas.microsoft.com/office/drawing/2010/main" val="0"/>
              </a:ext>
            </a:extLst>
          </a:blip>
          <a:stretch>
            <a:fillRect/>
          </a:stretch>
        </p:blipFill>
        <p:spPr>
          <a:xfrm>
            <a:off x="2052955" y="1628800"/>
            <a:ext cx="4671695" cy="4393565"/>
          </a:xfrm>
          <a:prstGeom prst="rect">
            <a:avLst/>
          </a:prstGeom>
          <a:ln>
            <a:solidFill>
              <a:schemeClr val="bg1">
                <a:lumMod val="50000"/>
              </a:schemeClr>
            </a:solidFill>
          </a:ln>
        </p:spPr>
      </p:pic>
    </p:spTree>
    <p:extLst>
      <p:ext uri="{BB962C8B-B14F-4D97-AF65-F5344CB8AC3E}">
        <p14:creationId xmlns:p14="http://schemas.microsoft.com/office/powerpoint/2010/main" val="244981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389A61-CCEA-41D4-8C5C-CAD87D565657}"/>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User Acceptance Testing</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3">
            <a:extLst>
              <a:ext uri="{FF2B5EF4-FFF2-40B4-BE49-F238E27FC236}">
                <a16:creationId xmlns:a16="http://schemas.microsoft.com/office/drawing/2014/main" id="{F78ABD88-488D-481F-BE8B-D3B90565196B}"/>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graphicFrame>
        <p:nvGraphicFramePr>
          <p:cNvPr id="2" name="Table 1">
            <a:extLst>
              <a:ext uri="{FF2B5EF4-FFF2-40B4-BE49-F238E27FC236}">
                <a16:creationId xmlns:a16="http://schemas.microsoft.com/office/drawing/2014/main" id="{DF90AB53-BD89-4189-836D-071D05C88BAC}"/>
              </a:ext>
            </a:extLst>
          </p:cNvPr>
          <p:cNvGraphicFramePr>
            <a:graphicFrameLocks noGrp="1"/>
          </p:cNvGraphicFramePr>
          <p:nvPr>
            <p:extLst>
              <p:ext uri="{D42A27DB-BD31-4B8C-83A1-F6EECF244321}">
                <p14:modId xmlns:p14="http://schemas.microsoft.com/office/powerpoint/2010/main" val="306556287"/>
              </p:ext>
            </p:extLst>
          </p:nvPr>
        </p:nvGraphicFramePr>
        <p:xfrm>
          <a:off x="179387" y="1556792"/>
          <a:ext cx="6121400" cy="713740"/>
        </p:xfrm>
        <a:graphic>
          <a:graphicData uri="http://schemas.openxmlformats.org/drawingml/2006/table">
            <a:tbl>
              <a:tblPr firstRow="1" firstCol="1" bandRow="1">
                <a:tableStyleId>{00A15C55-8517-42AA-B614-E9B94910E393}</a:tableStyleId>
              </a:tblPr>
              <a:tblGrid>
                <a:gridCol w="1304290">
                  <a:extLst>
                    <a:ext uri="{9D8B030D-6E8A-4147-A177-3AD203B41FA5}">
                      <a16:colId xmlns:a16="http://schemas.microsoft.com/office/drawing/2014/main" val="2960669327"/>
                    </a:ext>
                  </a:extLst>
                </a:gridCol>
                <a:gridCol w="4817110">
                  <a:extLst>
                    <a:ext uri="{9D8B030D-6E8A-4147-A177-3AD203B41FA5}">
                      <a16:colId xmlns:a16="http://schemas.microsoft.com/office/drawing/2014/main" val="833650049"/>
                    </a:ext>
                  </a:extLst>
                </a:gridCol>
              </a:tblGrid>
              <a:tr h="64770">
                <a:tc>
                  <a:txBody>
                    <a:bodyPr/>
                    <a:lstStyle/>
                    <a:p>
                      <a:pPr marL="0" marR="0" algn="l">
                        <a:lnSpc>
                          <a:spcPct val="107000"/>
                        </a:lnSpc>
                        <a:spcBef>
                          <a:spcPts val="0"/>
                        </a:spcBef>
                        <a:spcAft>
                          <a:spcPts val="0"/>
                        </a:spcAft>
                      </a:pPr>
                      <a:r>
                        <a:rPr lang="en-SG" sz="1200">
                          <a:effectLst/>
                          <a:latin typeface="Verdana" panose="020B0604030504040204" pitchFamily="34" charset="0"/>
                          <a:ea typeface="Verdana" panose="020B0604030504040204" pitchFamily="34" charset="0"/>
                        </a:rPr>
                        <a:t>Test Scenario</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rowSpan="2">
                  <a:txBody>
                    <a:bodyPr/>
                    <a:lstStyle/>
                    <a:p>
                      <a:pPr marL="0" marR="0" algn="l">
                        <a:lnSpc>
                          <a:spcPct val="107000"/>
                        </a:lnSpc>
                        <a:spcBef>
                          <a:spcPts val="0"/>
                        </a:spcBef>
                        <a:spcAft>
                          <a:spcPts val="0"/>
                        </a:spcAft>
                      </a:pPr>
                      <a:r>
                        <a:rPr lang="en-SG" sz="1200">
                          <a:effectLst/>
                          <a:latin typeface="Verdana" panose="020B0604030504040204" pitchFamily="34" charset="0"/>
                          <a:ea typeface="Verdana" panose="020B0604030504040204" pitchFamily="34" charset="0"/>
                        </a:rPr>
                        <a:t>Landing Page</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919131513"/>
                  </a:ext>
                </a:extLst>
              </a:tr>
              <a:tr h="57150">
                <a:tc>
                  <a:txBody>
                    <a:bodyPr/>
                    <a:lstStyle/>
                    <a:p>
                      <a:pPr marL="0" marR="0" algn="l">
                        <a:lnSpc>
                          <a:spcPct val="107000"/>
                        </a:lnSpc>
                        <a:spcBef>
                          <a:spcPts val="0"/>
                        </a:spcBef>
                        <a:spcAft>
                          <a:spcPts val="0"/>
                        </a:spcAft>
                      </a:pPr>
                      <a:r>
                        <a:rPr lang="en-SG" sz="1200">
                          <a:effectLst/>
                          <a:latin typeface="Verdana" panose="020B0604030504040204" pitchFamily="34" charset="0"/>
                          <a:ea typeface="Verdana" panose="020B0604030504040204" pitchFamily="34" charset="0"/>
                        </a:rPr>
                        <a:t>TS003</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510504315"/>
                  </a:ext>
                </a:extLst>
              </a:tr>
              <a:tr h="44450">
                <a:tc>
                  <a:txBody>
                    <a:bodyPr/>
                    <a:lstStyle/>
                    <a:p>
                      <a:pPr marL="0" marR="0" algn="l">
                        <a:lnSpc>
                          <a:spcPct val="107000"/>
                        </a:lnSpc>
                        <a:spcBef>
                          <a:spcPts val="0"/>
                        </a:spcBef>
                        <a:spcAft>
                          <a:spcPts val="0"/>
                        </a:spcAft>
                      </a:pPr>
                      <a:r>
                        <a:rPr lang="en-SG" sz="1200">
                          <a:effectLst/>
                          <a:latin typeface="Verdana" panose="020B0604030504040204" pitchFamily="34" charset="0"/>
                          <a:ea typeface="Verdana" panose="020B0604030504040204" pitchFamily="34" charset="0"/>
                        </a:rPr>
                        <a:t>Test Cases</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SG" sz="1200">
                          <a:effectLst/>
                          <a:latin typeface="Verdana" panose="020B0604030504040204" pitchFamily="34" charset="0"/>
                          <a:ea typeface="Verdana" panose="020B0604030504040204" pitchFamily="34" charset="0"/>
                        </a:rPr>
                        <a:t>UAT Testing</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2171281014"/>
                  </a:ext>
                </a:extLst>
              </a:tr>
              <a:tr h="130175">
                <a:tc>
                  <a:txBody>
                    <a:bodyPr/>
                    <a:lstStyle/>
                    <a:p>
                      <a:pPr marL="0" marR="0" algn="l">
                        <a:lnSpc>
                          <a:spcPct val="107000"/>
                        </a:lnSpc>
                        <a:spcBef>
                          <a:spcPts val="0"/>
                        </a:spcBef>
                        <a:spcAft>
                          <a:spcPts val="0"/>
                        </a:spcAft>
                      </a:pPr>
                      <a:r>
                        <a:rPr lang="en-SG" sz="1200">
                          <a:effectLst/>
                          <a:latin typeface="Verdana" panose="020B0604030504040204" pitchFamily="34" charset="0"/>
                          <a:ea typeface="Verdana" panose="020B0604030504040204" pitchFamily="34" charset="0"/>
                        </a:rPr>
                        <a:t>UAT01</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SG" sz="1200" dirty="0">
                          <a:effectLst/>
                          <a:latin typeface="Verdana" panose="020B0604030504040204" pitchFamily="34" charset="0"/>
                          <a:ea typeface="Verdana" panose="020B0604030504040204" pitchFamily="34" charset="0"/>
                        </a:rPr>
                        <a:t>Check each hyperlink menu is loading correct page  </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2086611785"/>
                  </a:ext>
                </a:extLst>
              </a:tr>
            </a:tbl>
          </a:graphicData>
        </a:graphic>
      </p:graphicFrame>
      <p:graphicFrame>
        <p:nvGraphicFramePr>
          <p:cNvPr id="5" name="Table 4">
            <a:extLst>
              <a:ext uri="{FF2B5EF4-FFF2-40B4-BE49-F238E27FC236}">
                <a16:creationId xmlns:a16="http://schemas.microsoft.com/office/drawing/2014/main" id="{D593DF3F-F108-4D22-AF39-A8AE13F9021F}"/>
              </a:ext>
            </a:extLst>
          </p:cNvPr>
          <p:cNvGraphicFramePr>
            <a:graphicFrameLocks noGrp="1"/>
          </p:cNvGraphicFramePr>
          <p:nvPr>
            <p:extLst>
              <p:ext uri="{D42A27DB-BD31-4B8C-83A1-F6EECF244321}">
                <p14:modId xmlns:p14="http://schemas.microsoft.com/office/powerpoint/2010/main" val="1004562384"/>
              </p:ext>
            </p:extLst>
          </p:nvPr>
        </p:nvGraphicFramePr>
        <p:xfrm>
          <a:off x="611561" y="2556155"/>
          <a:ext cx="7704856" cy="3932927"/>
        </p:xfrm>
        <a:graphic>
          <a:graphicData uri="http://schemas.openxmlformats.org/drawingml/2006/table">
            <a:tbl>
              <a:tblPr firstRow="1" firstCol="1" bandRow="1">
                <a:tableStyleId>{C4B1156A-380E-4F78-BDF5-A606A8083BF9}</a:tableStyleId>
              </a:tblPr>
              <a:tblGrid>
                <a:gridCol w="813967">
                  <a:extLst>
                    <a:ext uri="{9D8B030D-6E8A-4147-A177-3AD203B41FA5}">
                      <a16:colId xmlns:a16="http://schemas.microsoft.com/office/drawing/2014/main" val="2502347306"/>
                    </a:ext>
                  </a:extLst>
                </a:gridCol>
                <a:gridCol w="438290">
                  <a:extLst>
                    <a:ext uri="{9D8B030D-6E8A-4147-A177-3AD203B41FA5}">
                      <a16:colId xmlns:a16="http://schemas.microsoft.com/office/drawing/2014/main" val="252880900"/>
                    </a:ext>
                  </a:extLst>
                </a:gridCol>
                <a:gridCol w="942671">
                  <a:extLst>
                    <a:ext uri="{9D8B030D-6E8A-4147-A177-3AD203B41FA5}">
                      <a16:colId xmlns:a16="http://schemas.microsoft.com/office/drawing/2014/main" val="4247991451"/>
                    </a:ext>
                  </a:extLst>
                </a:gridCol>
                <a:gridCol w="751355">
                  <a:extLst>
                    <a:ext uri="{9D8B030D-6E8A-4147-A177-3AD203B41FA5}">
                      <a16:colId xmlns:a16="http://schemas.microsoft.com/office/drawing/2014/main" val="1592691816"/>
                    </a:ext>
                  </a:extLst>
                </a:gridCol>
                <a:gridCol w="1086164">
                  <a:extLst>
                    <a:ext uri="{9D8B030D-6E8A-4147-A177-3AD203B41FA5}">
                      <a16:colId xmlns:a16="http://schemas.microsoft.com/office/drawing/2014/main" val="221389045"/>
                    </a:ext>
                  </a:extLst>
                </a:gridCol>
                <a:gridCol w="854832">
                  <a:extLst>
                    <a:ext uri="{9D8B030D-6E8A-4147-A177-3AD203B41FA5}">
                      <a16:colId xmlns:a16="http://schemas.microsoft.com/office/drawing/2014/main" val="2468025950"/>
                    </a:ext>
                  </a:extLst>
                </a:gridCol>
                <a:gridCol w="1001804">
                  <a:extLst>
                    <a:ext uri="{9D8B030D-6E8A-4147-A177-3AD203B41FA5}">
                      <a16:colId xmlns:a16="http://schemas.microsoft.com/office/drawing/2014/main" val="2926424225"/>
                    </a:ext>
                  </a:extLst>
                </a:gridCol>
                <a:gridCol w="563515">
                  <a:extLst>
                    <a:ext uri="{9D8B030D-6E8A-4147-A177-3AD203B41FA5}">
                      <a16:colId xmlns:a16="http://schemas.microsoft.com/office/drawing/2014/main" val="3617155528"/>
                    </a:ext>
                  </a:extLst>
                </a:gridCol>
                <a:gridCol w="626129">
                  <a:extLst>
                    <a:ext uri="{9D8B030D-6E8A-4147-A177-3AD203B41FA5}">
                      <a16:colId xmlns:a16="http://schemas.microsoft.com/office/drawing/2014/main" val="2827645321"/>
                    </a:ext>
                  </a:extLst>
                </a:gridCol>
                <a:gridCol w="626129">
                  <a:extLst>
                    <a:ext uri="{9D8B030D-6E8A-4147-A177-3AD203B41FA5}">
                      <a16:colId xmlns:a16="http://schemas.microsoft.com/office/drawing/2014/main" val="72957923"/>
                    </a:ext>
                  </a:extLst>
                </a:gridCol>
              </a:tblGrid>
              <a:tr h="845168">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Scenario ID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Test Case ID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Test Case</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Preconditions</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Test Step</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Test Data</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Expected Results</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Actual Results</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Pass / Fail</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Evidence</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1468274052"/>
                  </a:ext>
                </a:extLst>
              </a:tr>
              <a:tr h="882263">
                <a:tc rowSpan="2">
                  <a:txBody>
                    <a:bodyPr/>
                    <a:lstStyle/>
                    <a:p>
                      <a:pPr marL="0" marR="0" algn="ctr">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TS003</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dirty="0">
                          <a:effectLst/>
                          <a:latin typeface="Verdana" panose="020B0604030504040204" pitchFamily="34" charset="0"/>
                          <a:ea typeface="Verdana" panose="020B0604030504040204" pitchFamily="34" charset="0"/>
                        </a:rPr>
                        <a:t>UAT01</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dirty="0">
                          <a:effectLst/>
                          <a:latin typeface="Verdana" panose="020B0604030504040204" pitchFamily="34" charset="0"/>
                          <a:ea typeface="Verdana" panose="020B0604030504040204" pitchFamily="34" charset="0"/>
                        </a:rPr>
                        <a:t>Check hyperlink menu is loading the correct page</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latin typeface="Verdana" panose="020B0604030504040204" pitchFamily="34" charset="0"/>
                          <a:ea typeface="Verdana" panose="020B0604030504040204" pitchFamily="34" charset="0"/>
                        </a:rPr>
                        <a:t>The user should have the URL of the website and open a homepage of the abcjobportal.com</a:t>
                      </a:r>
                      <a:endParaRPr lang="en-US" sz="1100">
                        <a:effectLst/>
                        <a:latin typeface="Verdana" panose="020B0604030504040204" pitchFamily="34" charset="0"/>
                        <a:ea typeface="Verdana" panose="020B0604030504040204" pitchFamily="34" charset="0"/>
                      </a:endParaRPr>
                    </a:p>
                    <a:p>
                      <a:pPr marL="0" marR="0">
                        <a:lnSpc>
                          <a:spcPct val="107000"/>
                        </a:lnSpc>
                        <a:spcBef>
                          <a:spcPts val="0"/>
                        </a:spcBef>
                        <a:spcAft>
                          <a:spcPts val="0"/>
                        </a:spcAft>
                      </a:pPr>
                      <a:r>
                        <a:rPr lang="en-SG"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rowSpan="2">
                  <a:txBody>
                    <a:bodyPr/>
                    <a:lstStyle/>
                    <a:p>
                      <a:pPr marL="0" marR="0" indent="0" algn="l">
                        <a:lnSpc>
                          <a:spcPct val="150000"/>
                        </a:lnSpc>
                        <a:spcBef>
                          <a:spcPts val="100"/>
                        </a:spcBef>
                        <a:spcAft>
                          <a:spcPts val="0"/>
                        </a:spcAft>
                        <a:tabLst>
                          <a:tab pos="4191000" algn="l"/>
                        </a:tabLst>
                      </a:pPr>
                      <a:r>
                        <a:rPr lang="en-US" sz="1100">
                          <a:effectLst/>
                          <a:latin typeface="Verdana" panose="020B0604030504040204" pitchFamily="34" charset="0"/>
                          <a:ea typeface="Verdana" panose="020B0604030504040204" pitchFamily="34" charset="0"/>
                        </a:rPr>
                        <a:t>Go to Microsoft Edge</a:t>
                      </a:r>
                    </a:p>
                    <a:p>
                      <a:pPr marL="0" marR="0" indent="0" algn="l">
                        <a:lnSpc>
                          <a:spcPct val="150000"/>
                        </a:lnSpc>
                        <a:spcBef>
                          <a:spcPts val="100"/>
                        </a:spcBef>
                        <a:spcAft>
                          <a:spcPts val="0"/>
                        </a:spcAft>
                        <a:tabLst>
                          <a:tab pos="4191000" algn="l"/>
                        </a:tabLst>
                      </a:pPr>
                      <a:r>
                        <a:rPr lang="en-US" sz="1100">
                          <a:effectLst/>
                          <a:latin typeface="Verdana" panose="020B0604030504040204" pitchFamily="34" charset="0"/>
                          <a:ea typeface="Verdana" panose="020B0604030504040204" pitchFamily="34" charset="0"/>
                        </a:rPr>
                        <a:t>Type www.abcjobportal.com and enter</a:t>
                      </a:r>
                    </a:p>
                    <a:p>
                      <a:pPr marL="0" marR="0" indent="0" algn="l">
                        <a:lnSpc>
                          <a:spcPct val="150000"/>
                        </a:lnSpc>
                        <a:spcBef>
                          <a:spcPts val="100"/>
                        </a:spcBef>
                        <a:spcAft>
                          <a:spcPts val="0"/>
                        </a:spcAft>
                        <a:tabLst>
                          <a:tab pos="4191000" algn="l"/>
                        </a:tabLst>
                      </a:pPr>
                      <a:r>
                        <a:rPr lang="en-US" sz="1100">
                          <a:effectLst/>
                          <a:latin typeface="Verdana" panose="020B0604030504040204" pitchFamily="34" charset="0"/>
                          <a:ea typeface="Verdana" panose="020B0604030504040204" pitchFamily="34" charset="0"/>
                        </a:rPr>
                        <a:t>Click on all the links provided for test</a:t>
                      </a:r>
                      <a:endParaRPr lang="en-US" sz="1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Click on the register link</a:t>
                      </a:r>
                    </a:p>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Loaded Register page</a:t>
                      </a:r>
                    </a:p>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As expected,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Pass</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UAT 01(1)</a:t>
                      </a:r>
                    </a:p>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UAT 01(2)</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2207923503"/>
                  </a:ext>
                </a:extLst>
              </a:tr>
              <a:tr h="216960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just">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Click on the login link</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Loaded Login Page</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As expected,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Pass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UAT 01(1)</a:t>
                      </a:r>
                    </a:p>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UAT 01(3)</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3124819766"/>
                  </a:ext>
                </a:extLst>
              </a:tr>
            </a:tbl>
          </a:graphicData>
        </a:graphic>
      </p:graphicFrame>
    </p:spTree>
    <p:extLst>
      <p:ext uri="{BB962C8B-B14F-4D97-AF65-F5344CB8AC3E}">
        <p14:creationId xmlns:p14="http://schemas.microsoft.com/office/powerpoint/2010/main" val="3715540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1330A95-86EE-47DB-8BBC-7419D9A96BC5}"/>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6147" name="TextBox 3">
            <a:extLst>
              <a:ext uri="{FF2B5EF4-FFF2-40B4-BE49-F238E27FC236}">
                <a16:creationId xmlns:a16="http://schemas.microsoft.com/office/drawing/2014/main" id="{B4E8A053-B954-469B-BAA0-0BAD6B4DEE81}"/>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Document History</a:t>
            </a:r>
          </a:p>
        </p:txBody>
      </p:sp>
      <p:graphicFrame>
        <p:nvGraphicFramePr>
          <p:cNvPr id="5" name="Table 4">
            <a:extLst>
              <a:ext uri="{FF2B5EF4-FFF2-40B4-BE49-F238E27FC236}">
                <a16:creationId xmlns:a16="http://schemas.microsoft.com/office/drawing/2014/main" id="{5BE3DCB5-EF6A-445F-AB68-3317A281A7A1}"/>
              </a:ext>
            </a:extLst>
          </p:cNvPr>
          <p:cNvGraphicFramePr>
            <a:graphicFrameLocks noGrp="1"/>
          </p:cNvGraphicFramePr>
          <p:nvPr>
            <p:extLst>
              <p:ext uri="{D42A27DB-BD31-4B8C-83A1-F6EECF244321}">
                <p14:modId xmlns:p14="http://schemas.microsoft.com/office/powerpoint/2010/main" val="2593001056"/>
              </p:ext>
            </p:extLst>
          </p:nvPr>
        </p:nvGraphicFramePr>
        <p:xfrm>
          <a:off x="166688" y="1160463"/>
          <a:ext cx="8640762" cy="2184401"/>
        </p:xfrm>
        <a:graphic>
          <a:graphicData uri="http://schemas.openxmlformats.org/drawingml/2006/table">
            <a:tbl>
              <a:tblPr firstRow="1" bandRow="1">
                <a:tableStyleId>{00A15C55-8517-42AA-B614-E9B94910E393}</a:tableStyleId>
              </a:tblPr>
              <a:tblGrid>
                <a:gridCol w="1036891">
                  <a:extLst>
                    <a:ext uri="{9D8B030D-6E8A-4147-A177-3AD203B41FA5}">
                      <a16:colId xmlns:a16="http://schemas.microsoft.com/office/drawing/2014/main" val="20000"/>
                    </a:ext>
                  </a:extLst>
                </a:gridCol>
                <a:gridCol w="2160191">
                  <a:extLst>
                    <a:ext uri="{9D8B030D-6E8A-4147-A177-3AD203B41FA5}">
                      <a16:colId xmlns:a16="http://schemas.microsoft.com/office/drawing/2014/main" val="20001"/>
                    </a:ext>
                  </a:extLst>
                </a:gridCol>
                <a:gridCol w="3197082">
                  <a:extLst>
                    <a:ext uri="{9D8B030D-6E8A-4147-A177-3AD203B41FA5}">
                      <a16:colId xmlns:a16="http://schemas.microsoft.com/office/drawing/2014/main" val="20002"/>
                    </a:ext>
                  </a:extLst>
                </a:gridCol>
                <a:gridCol w="2246598">
                  <a:extLst>
                    <a:ext uri="{9D8B030D-6E8A-4147-A177-3AD203B41FA5}">
                      <a16:colId xmlns:a16="http://schemas.microsoft.com/office/drawing/2014/main" val="20003"/>
                    </a:ext>
                  </a:extLst>
                </a:gridCol>
              </a:tblGrid>
              <a:tr h="970845">
                <a:tc>
                  <a:txBody>
                    <a:bodyPr/>
                    <a:lstStyle/>
                    <a:p>
                      <a:pPr marL="0" marR="0" algn="ctr">
                        <a:spcBef>
                          <a:spcPts val="0"/>
                        </a:spcBef>
                        <a:spcAft>
                          <a:spcPts val="0"/>
                        </a:spcAft>
                      </a:pPr>
                      <a:r>
                        <a:rPr lang="en-US" sz="1600" dirty="0">
                          <a:effectLst/>
                        </a:rPr>
                        <a:t>Version Number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Effective Date of release</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Summary of Included Changes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Author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606778">
                <a:tc>
                  <a:txBody>
                    <a:bodyPr/>
                    <a:lstStyle/>
                    <a:p>
                      <a:pPr marL="57150" marR="0" algn="ctr">
                        <a:spcBef>
                          <a:spcPts val="0"/>
                        </a:spcBef>
                        <a:spcAft>
                          <a:spcPts val="0"/>
                        </a:spcAft>
                      </a:pPr>
                      <a:r>
                        <a:rPr lang="en-US" sz="1600" dirty="0">
                          <a:effectLst/>
                        </a:rPr>
                        <a:t>1</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r>
                        <a:rPr lang="en-US" sz="1600" dirty="0">
                          <a:effectLst/>
                        </a:rPr>
                        <a:t>4</a:t>
                      </a:r>
                      <a:r>
                        <a:rPr lang="en-US" sz="1600" baseline="30000" dirty="0">
                          <a:effectLst/>
                        </a:rPr>
                        <a:t>th</a:t>
                      </a:r>
                      <a:r>
                        <a:rPr lang="en-US" sz="1600" dirty="0">
                          <a:effectLst/>
                        </a:rPr>
                        <a:t> March 2016</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r>
                        <a:rPr lang="en-US" sz="1600" dirty="0">
                          <a:effectLst/>
                        </a:rPr>
                        <a:t>First Edition</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r>
                        <a:rPr lang="en-US" sz="1600" dirty="0">
                          <a:effectLst/>
                        </a:rPr>
                        <a:t>Satya CVS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606778">
                <a:tc>
                  <a:txBody>
                    <a:bodyPr/>
                    <a:lstStyle/>
                    <a:p>
                      <a:pPr marL="57150" marR="0" algn="ctr">
                        <a:spcBef>
                          <a:spcPts val="0"/>
                        </a:spcBef>
                        <a:spcAft>
                          <a:spcPts val="0"/>
                        </a:spcAft>
                      </a:pPr>
                      <a:r>
                        <a:rPr lang="en-US" sz="1600" dirty="0">
                          <a:solidFill>
                            <a:srgbClr val="000000"/>
                          </a:solidFill>
                          <a:effectLst/>
                        </a:rPr>
                        <a:t>2</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r>
                        <a:rPr lang="en-US" sz="1600" dirty="0">
                          <a:solidFill>
                            <a:srgbClr val="000000"/>
                          </a:solidFill>
                          <a:effectLst/>
                        </a:rPr>
                        <a:t>16</a:t>
                      </a:r>
                      <a:r>
                        <a:rPr lang="en-US" sz="1600" baseline="30000" dirty="0">
                          <a:solidFill>
                            <a:srgbClr val="000000"/>
                          </a:solidFill>
                          <a:effectLst/>
                        </a:rPr>
                        <a:t>th</a:t>
                      </a:r>
                      <a:r>
                        <a:rPr lang="en-US" sz="1600" dirty="0">
                          <a:solidFill>
                            <a:srgbClr val="000000"/>
                          </a:solidFill>
                          <a:effectLst/>
                        </a:rPr>
                        <a:t> Oct 2017</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r>
                        <a:rPr lang="en-US" sz="1600" dirty="0">
                          <a:solidFill>
                            <a:srgbClr val="000000"/>
                          </a:solidFill>
                          <a:effectLst/>
                        </a:rPr>
                        <a:t>Changed for Module 6</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r>
                        <a:rPr lang="en-US" sz="1600" dirty="0">
                          <a:solidFill>
                            <a:srgbClr val="000000"/>
                          </a:solidFill>
                          <a:effectLst/>
                        </a:rPr>
                        <a:t>Shrinivas K 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303977519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55ABE5-1F23-4954-B00A-852A216E7E3E}"/>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1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TS003 - UAT01(1) </a:t>
            </a:r>
            <a:endParaRPr lang="en-US" sz="11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3">
            <a:extLst>
              <a:ext uri="{FF2B5EF4-FFF2-40B4-BE49-F238E27FC236}">
                <a16:creationId xmlns:a16="http://schemas.microsoft.com/office/drawing/2014/main" id="{9F14B052-EC68-4773-9F74-E8FC008DA272}"/>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pic>
        <p:nvPicPr>
          <p:cNvPr id="5" name="Picture 4">
            <a:extLst>
              <a:ext uri="{FF2B5EF4-FFF2-40B4-BE49-F238E27FC236}">
                <a16:creationId xmlns:a16="http://schemas.microsoft.com/office/drawing/2014/main" id="{BCBF85AD-8523-452D-B3E7-67CC4AD07BD3}"/>
              </a:ext>
            </a:extLst>
          </p:cNvPr>
          <p:cNvPicPr/>
          <p:nvPr/>
        </p:nvPicPr>
        <p:blipFill rotWithShape="1">
          <a:blip r:embed="rId2"/>
          <a:srcRect l="7319" t="554" r="7652" b="-775"/>
          <a:stretch/>
        </p:blipFill>
        <p:spPr bwMode="auto">
          <a:xfrm>
            <a:off x="154825" y="1484784"/>
            <a:ext cx="4832449" cy="3307377"/>
          </a:xfrm>
          <a:prstGeom prst="rect">
            <a:avLst/>
          </a:prstGeom>
          <a:ln>
            <a:solidFill>
              <a:schemeClr val="bg1">
                <a:lumMod val="50000"/>
              </a:schemeClr>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BEF0FA72-77FD-4077-90E3-C5C15C5AF35B}"/>
              </a:ext>
            </a:extLst>
          </p:cNvPr>
          <p:cNvPicPr/>
          <p:nvPr/>
        </p:nvPicPr>
        <p:blipFill rotWithShape="1">
          <a:blip r:embed="rId3" cstate="print">
            <a:extLst>
              <a:ext uri="{28A0092B-C50C-407E-A947-70E740481C1C}">
                <a14:useLocalDpi xmlns:a14="http://schemas.microsoft.com/office/drawing/2010/main" val="0"/>
              </a:ext>
            </a:extLst>
          </a:blip>
          <a:srcRect l="1868" t="11905" r="2513" b="6977"/>
          <a:stretch/>
        </p:blipFill>
        <p:spPr bwMode="auto">
          <a:xfrm>
            <a:off x="2915816" y="3789040"/>
            <a:ext cx="5848350" cy="2790825"/>
          </a:xfrm>
          <a:prstGeom prst="rect">
            <a:avLst/>
          </a:prstGeom>
          <a:ln>
            <a:solidFill>
              <a:schemeClr val="bg1">
                <a:lumMod val="50000"/>
              </a:schemeClr>
            </a:solid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1C7046E7-967C-4ACE-BFA6-B4BD3DB566DC}"/>
              </a:ext>
            </a:extLst>
          </p:cNvPr>
          <p:cNvSpPr/>
          <p:nvPr/>
        </p:nvSpPr>
        <p:spPr>
          <a:xfrm>
            <a:off x="4411210" y="1443159"/>
            <a:ext cx="576064" cy="28803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96784B76-2AAF-43EE-9BD4-8464A2803A03}"/>
              </a:ext>
            </a:extLst>
          </p:cNvPr>
          <p:cNvCxnSpPr>
            <a:stCxn id="2" idx="3"/>
          </p:cNvCxnSpPr>
          <p:nvPr/>
        </p:nvCxnSpPr>
        <p:spPr>
          <a:xfrm>
            <a:off x="4987274" y="1587175"/>
            <a:ext cx="1700637" cy="2201865"/>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873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E5B0B-96D8-4BED-A9C9-836DD98C12E8}"/>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Cross Browser Testing</a:t>
            </a: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3">
            <a:extLst>
              <a:ext uri="{FF2B5EF4-FFF2-40B4-BE49-F238E27FC236}">
                <a16:creationId xmlns:a16="http://schemas.microsoft.com/office/drawing/2014/main" id="{1C62013E-C7FF-4C3E-89D4-00FEB9BBB99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graphicFrame>
        <p:nvGraphicFramePr>
          <p:cNvPr id="5" name="Table 4">
            <a:extLst>
              <a:ext uri="{FF2B5EF4-FFF2-40B4-BE49-F238E27FC236}">
                <a16:creationId xmlns:a16="http://schemas.microsoft.com/office/drawing/2014/main" id="{57F8375F-0F51-45C5-BD81-16D2869F7BC3}"/>
              </a:ext>
            </a:extLst>
          </p:cNvPr>
          <p:cNvGraphicFramePr>
            <a:graphicFrameLocks noGrp="1"/>
          </p:cNvGraphicFramePr>
          <p:nvPr>
            <p:extLst>
              <p:ext uri="{D42A27DB-BD31-4B8C-83A1-F6EECF244321}">
                <p14:modId xmlns:p14="http://schemas.microsoft.com/office/powerpoint/2010/main" val="3312682330"/>
              </p:ext>
            </p:extLst>
          </p:nvPr>
        </p:nvGraphicFramePr>
        <p:xfrm>
          <a:off x="319087" y="1556792"/>
          <a:ext cx="6121400" cy="1012803"/>
        </p:xfrm>
        <a:graphic>
          <a:graphicData uri="http://schemas.openxmlformats.org/drawingml/2006/table">
            <a:tbl>
              <a:tblPr firstRow="1" firstCol="1" bandRow="1">
                <a:tableStyleId>{00A15C55-8517-42AA-B614-E9B94910E393}</a:tableStyleId>
              </a:tblPr>
              <a:tblGrid>
                <a:gridCol w="1304290">
                  <a:extLst>
                    <a:ext uri="{9D8B030D-6E8A-4147-A177-3AD203B41FA5}">
                      <a16:colId xmlns:a16="http://schemas.microsoft.com/office/drawing/2014/main" val="3164017680"/>
                    </a:ext>
                  </a:extLst>
                </a:gridCol>
                <a:gridCol w="4817110">
                  <a:extLst>
                    <a:ext uri="{9D8B030D-6E8A-4147-A177-3AD203B41FA5}">
                      <a16:colId xmlns:a16="http://schemas.microsoft.com/office/drawing/2014/main" val="1166619207"/>
                    </a:ext>
                  </a:extLst>
                </a:gridCol>
              </a:tblGrid>
              <a:tr h="223301">
                <a:tc>
                  <a:txBody>
                    <a:bodyPr/>
                    <a:lstStyle/>
                    <a:p>
                      <a:pPr marL="0" marR="0">
                        <a:lnSpc>
                          <a:spcPct val="107000"/>
                        </a:lnSpc>
                        <a:spcBef>
                          <a:spcPts val="0"/>
                        </a:spcBef>
                        <a:spcAft>
                          <a:spcPts val="0"/>
                        </a:spcAft>
                      </a:pPr>
                      <a:r>
                        <a:rPr lang="en-SG" sz="1100">
                          <a:effectLst/>
                          <a:latin typeface="Verdana" panose="020B0604030504040204" pitchFamily="34" charset="0"/>
                          <a:ea typeface="Verdana" panose="020B0604030504040204" pitchFamily="34" charset="0"/>
                        </a:rPr>
                        <a:t>Test Scenario</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latin typeface="Verdana" panose="020B0604030504040204" pitchFamily="34" charset="0"/>
                          <a:ea typeface="Verdana" panose="020B0604030504040204" pitchFamily="34" charset="0"/>
                        </a:rPr>
                        <a:t>Check that the application is run normally on multiple web browser</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2036597692"/>
                  </a:ext>
                </a:extLst>
              </a:tr>
              <a:tr h="223301">
                <a:tc>
                  <a:txBody>
                    <a:bodyPr/>
                    <a:lstStyle/>
                    <a:p>
                      <a:pPr marL="0" marR="0">
                        <a:lnSpc>
                          <a:spcPct val="107000"/>
                        </a:lnSpc>
                        <a:spcBef>
                          <a:spcPts val="0"/>
                        </a:spcBef>
                        <a:spcAft>
                          <a:spcPts val="0"/>
                        </a:spcAft>
                      </a:pPr>
                      <a:r>
                        <a:rPr lang="en-SG" sz="1100" dirty="0">
                          <a:effectLst/>
                          <a:latin typeface="Verdana" panose="020B0604030504040204" pitchFamily="34" charset="0"/>
                          <a:ea typeface="Verdana" panose="020B0604030504040204" pitchFamily="34" charset="0"/>
                        </a:rPr>
                        <a:t>TS003</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2681770890"/>
                  </a:ext>
                </a:extLst>
              </a:tr>
              <a:tr h="223301">
                <a:tc>
                  <a:txBody>
                    <a:bodyPr/>
                    <a:lstStyle/>
                    <a:p>
                      <a:pPr marL="0" marR="0">
                        <a:lnSpc>
                          <a:spcPct val="107000"/>
                        </a:lnSpc>
                        <a:spcBef>
                          <a:spcPts val="0"/>
                        </a:spcBef>
                        <a:spcAft>
                          <a:spcPts val="0"/>
                        </a:spcAft>
                      </a:pPr>
                      <a:r>
                        <a:rPr lang="en-SG" sz="1100">
                          <a:effectLst/>
                          <a:latin typeface="Verdana" panose="020B0604030504040204" pitchFamily="34" charset="0"/>
                          <a:ea typeface="Verdana" panose="020B0604030504040204" pitchFamily="34" charset="0"/>
                        </a:rPr>
                        <a:t>Test Cases</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latin typeface="Verdana" panose="020B0604030504040204" pitchFamily="34" charset="0"/>
                          <a:ea typeface="Verdana" panose="020B0604030504040204" pitchFamily="34" charset="0"/>
                        </a:rPr>
                        <a:t>Cross Browser Testing</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3132854936"/>
                  </a:ext>
                </a:extLst>
              </a:tr>
              <a:tr h="223301">
                <a:tc>
                  <a:txBody>
                    <a:bodyPr/>
                    <a:lstStyle/>
                    <a:p>
                      <a:pPr marL="0" marR="0">
                        <a:lnSpc>
                          <a:spcPct val="107000"/>
                        </a:lnSpc>
                        <a:spcBef>
                          <a:spcPts val="0"/>
                        </a:spcBef>
                        <a:spcAft>
                          <a:spcPts val="0"/>
                        </a:spcAft>
                      </a:pPr>
                      <a:r>
                        <a:rPr lang="en-SG" sz="1100" dirty="0">
                          <a:effectLst/>
                          <a:latin typeface="Verdana" panose="020B0604030504040204" pitchFamily="34" charset="0"/>
                          <a:ea typeface="Verdana" panose="020B0604030504040204" pitchFamily="34" charset="0"/>
                        </a:rPr>
                        <a:t>CBT01</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latin typeface="Verdana" panose="020B0604030504040204" pitchFamily="34" charset="0"/>
                          <a:ea typeface="Verdana" panose="020B0604030504040204" pitchFamily="34" charset="0"/>
                        </a:rPr>
                        <a:t>Check browser can run on Google Chrome web browser using </a:t>
                      </a:r>
                      <a:r>
                        <a:rPr lang="en-SG" sz="1100" dirty="0" err="1">
                          <a:effectLst/>
                          <a:latin typeface="Verdana" panose="020B0604030504040204" pitchFamily="34" charset="0"/>
                          <a:ea typeface="Verdana" panose="020B0604030504040204" pitchFamily="34" charset="0"/>
                        </a:rPr>
                        <a:t>lamdatest</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tc>
                <a:extLst>
                  <a:ext uri="{0D108BD9-81ED-4DB2-BD59-A6C34878D82A}">
                    <a16:rowId xmlns:a16="http://schemas.microsoft.com/office/drawing/2014/main" val="114261270"/>
                  </a:ext>
                </a:extLst>
              </a:tr>
            </a:tbl>
          </a:graphicData>
        </a:graphic>
      </p:graphicFrame>
      <p:graphicFrame>
        <p:nvGraphicFramePr>
          <p:cNvPr id="6" name="Table 5">
            <a:extLst>
              <a:ext uri="{FF2B5EF4-FFF2-40B4-BE49-F238E27FC236}">
                <a16:creationId xmlns:a16="http://schemas.microsoft.com/office/drawing/2014/main" id="{C5840366-CC09-4A06-B3A0-E5760379DDEF}"/>
              </a:ext>
            </a:extLst>
          </p:cNvPr>
          <p:cNvGraphicFramePr>
            <a:graphicFrameLocks noGrp="1"/>
          </p:cNvGraphicFramePr>
          <p:nvPr>
            <p:extLst>
              <p:ext uri="{D42A27DB-BD31-4B8C-83A1-F6EECF244321}">
                <p14:modId xmlns:p14="http://schemas.microsoft.com/office/powerpoint/2010/main" val="3077499077"/>
              </p:ext>
            </p:extLst>
          </p:nvPr>
        </p:nvGraphicFramePr>
        <p:xfrm>
          <a:off x="971600" y="2835314"/>
          <a:ext cx="7561684" cy="3664862"/>
        </p:xfrm>
        <a:graphic>
          <a:graphicData uri="http://schemas.openxmlformats.org/drawingml/2006/table">
            <a:tbl>
              <a:tblPr firstRow="1" firstCol="1" bandRow="1">
                <a:tableStyleId>{C4B1156A-380E-4F78-BDF5-A606A8083BF9}</a:tableStyleId>
              </a:tblPr>
              <a:tblGrid>
                <a:gridCol w="530385">
                  <a:extLst>
                    <a:ext uri="{9D8B030D-6E8A-4147-A177-3AD203B41FA5}">
                      <a16:colId xmlns:a16="http://schemas.microsoft.com/office/drawing/2014/main" val="697530277"/>
                    </a:ext>
                  </a:extLst>
                </a:gridCol>
                <a:gridCol w="464086">
                  <a:extLst>
                    <a:ext uri="{9D8B030D-6E8A-4147-A177-3AD203B41FA5}">
                      <a16:colId xmlns:a16="http://schemas.microsoft.com/office/drawing/2014/main" val="2035535041"/>
                    </a:ext>
                  </a:extLst>
                </a:gridCol>
                <a:gridCol w="998157">
                  <a:extLst>
                    <a:ext uri="{9D8B030D-6E8A-4147-A177-3AD203B41FA5}">
                      <a16:colId xmlns:a16="http://schemas.microsoft.com/office/drawing/2014/main" val="3971013825"/>
                    </a:ext>
                  </a:extLst>
                </a:gridCol>
                <a:gridCol w="795579">
                  <a:extLst>
                    <a:ext uri="{9D8B030D-6E8A-4147-A177-3AD203B41FA5}">
                      <a16:colId xmlns:a16="http://schemas.microsoft.com/office/drawing/2014/main" val="791656675"/>
                    </a:ext>
                  </a:extLst>
                </a:gridCol>
                <a:gridCol w="994474">
                  <a:extLst>
                    <a:ext uri="{9D8B030D-6E8A-4147-A177-3AD203B41FA5}">
                      <a16:colId xmlns:a16="http://schemas.microsoft.com/office/drawing/2014/main" val="2845408511"/>
                    </a:ext>
                  </a:extLst>
                </a:gridCol>
                <a:gridCol w="861878">
                  <a:extLst>
                    <a:ext uri="{9D8B030D-6E8A-4147-A177-3AD203B41FA5}">
                      <a16:colId xmlns:a16="http://schemas.microsoft.com/office/drawing/2014/main" val="2764253972"/>
                    </a:ext>
                  </a:extLst>
                </a:gridCol>
                <a:gridCol w="1057089">
                  <a:extLst>
                    <a:ext uri="{9D8B030D-6E8A-4147-A177-3AD203B41FA5}">
                      <a16:colId xmlns:a16="http://schemas.microsoft.com/office/drawing/2014/main" val="2185879751"/>
                    </a:ext>
                  </a:extLst>
                </a:gridCol>
                <a:gridCol w="600368">
                  <a:extLst>
                    <a:ext uri="{9D8B030D-6E8A-4147-A177-3AD203B41FA5}">
                      <a16:colId xmlns:a16="http://schemas.microsoft.com/office/drawing/2014/main" val="1761852445"/>
                    </a:ext>
                  </a:extLst>
                </a:gridCol>
                <a:gridCol w="596683">
                  <a:extLst>
                    <a:ext uri="{9D8B030D-6E8A-4147-A177-3AD203B41FA5}">
                      <a16:colId xmlns:a16="http://schemas.microsoft.com/office/drawing/2014/main" val="1453851837"/>
                    </a:ext>
                  </a:extLst>
                </a:gridCol>
                <a:gridCol w="662985">
                  <a:extLst>
                    <a:ext uri="{9D8B030D-6E8A-4147-A177-3AD203B41FA5}">
                      <a16:colId xmlns:a16="http://schemas.microsoft.com/office/drawing/2014/main" val="566255805"/>
                    </a:ext>
                  </a:extLst>
                </a:gridCol>
              </a:tblGrid>
              <a:tr h="779657">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Scenario ID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Test Case ID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Test Case</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Preconditions</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Test Step</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Test Data</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Expected Results</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Actual Results</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Pass / Fail</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Evidence</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extLst>
                  <a:ext uri="{0D108BD9-81ED-4DB2-BD59-A6C34878D82A}">
                    <a16:rowId xmlns:a16="http://schemas.microsoft.com/office/drawing/2014/main" val="3109537957"/>
                  </a:ext>
                </a:extLst>
              </a:tr>
              <a:tr h="2885205">
                <a:tc>
                  <a:txBody>
                    <a:bodyPr/>
                    <a:lstStyle/>
                    <a:p>
                      <a:pPr marL="0" marR="0" algn="ctr">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TS003</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SG" sz="1100" dirty="0">
                          <a:effectLst/>
                          <a:latin typeface="Verdana" panose="020B0604030504040204" pitchFamily="34" charset="0"/>
                          <a:ea typeface="Verdana" panose="020B0604030504040204" pitchFamily="34" charset="0"/>
                        </a:rPr>
                        <a:t>CBT01</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SG" sz="1100" dirty="0">
                          <a:effectLst/>
                          <a:latin typeface="Verdana" panose="020B0604030504040204" pitchFamily="34" charset="0"/>
                          <a:ea typeface="Verdana" panose="020B0604030504040204" pitchFamily="34" charset="0"/>
                        </a:rPr>
                        <a:t>Check browser can run on Google Chrome web browser using </a:t>
                      </a:r>
                      <a:r>
                        <a:rPr lang="en-SG" sz="1100" dirty="0" err="1">
                          <a:effectLst/>
                          <a:latin typeface="Verdana" panose="020B0604030504040204" pitchFamily="34" charset="0"/>
                          <a:ea typeface="Verdana" panose="020B0604030504040204" pitchFamily="34" charset="0"/>
                        </a:rPr>
                        <a:t>lamdatest</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SG" sz="1100">
                          <a:effectLst/>
                          <a:latin typeface="Verdana" panose="020B0604030504040204" pitchFamily="34" charset="0"/>
                          <a:ea typeface="Verdana" panose="020B0604030504040204" pitchFamily="34" charset="0"/>
                        </a:rPr>
                        <a:t>The user should have the URL of the website and open a homepage of the abcjobportal.com</a:t>
                      </a:r>
                      <a:endParaRPr lang="en-US" sz="1100">
                        <a:effectLst/>
                        <a:latin typeface="Verdana" panose="020B0604030504040204" pitchFamily="34" charset="0"/>
                        <a:ea typeface="Verdana" panose="020B0604030504040204" pitchFamily="34" charset="0"/>
                      </a:endParaRPr>
                    </a:p>
                    <a:p>
                      <a:pPr marL="0" marR="0">
                        <a:lnSpc>
                          <a:spcPct val="107000"/>
                        </a:lnSpc>
                        <a:spcBef>
                          <a:spcPts val="0"/>
                        </a:spcBef>
                        <a:spcAft>
                          <a:spcPts val="0"/>
                        </a:spcAft>
                      </a:pPr>
                      <a:r>
                        <a:rPr lang="en-SG"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indent="0" algn="l">
                        <a:lnSpc>
                          <a:spcPct val="150000"/>
                        </a:lnSpc>
                        <a:spcBef>
                          <a:spcPts val="100"/>
                        </a:spcBef>
                        <a:spcAft>
                          <a:spcPts val="0"/>
                        </a:spcAft>
                        <a:tabLst>
                          <a:tab pos="4191000" algn="l"/>
                        </a:tabLst>
                      </a:pPr>
                      <a:r>
                        <a:rPr lang="en-US" sz="1100">
                          <a:effectLst/>
                          <a:latin typeface="Verdana" panose="020B0604030504040204" pitchFamily="34" charset="0"/>
                          <a:ea typeface="Verdana" panose="020B0604030504040204" pitchFamily="34" charset="0"/>
                        </a:rPr>
                        <a:t>Go to Microsoft Edge</a:t>
                      </a:r>
                    </a:p>
                    <a:p>
                      <a:pPr marL="0" marR="0" indent="0" algn="l">
                        <a:lnSpc>
                          <a:spcPct val="150000"/>
                        </a:lnSpc>
                        <a:spcBef>
                          <a:spcPts val="100"/>
                        </a:spcBef>
                        <a:spcAft>
                          <a:spcPts val="0"/>
                        </a:spcAft>
                        <a:tabLst>
                          <a:tab pos="4191000" algn="l"/>
                        </a:tabLst>
                      </a:pPr>
                      <a:r>
                        <a:rPr lang="en-US" sz="1100">
                          <a:effectLst/>
                          <a:latin typeface="Verdana" panose="020B0604030504040204" pitchFamily="34" charset="0"/>
                          <a:ea typeface="Verdana" panose="020B0604030504040204" pitchFamily="34" charset="0"/>
                        </a:rPr>
                        <a:t>Type www.abcjobportal.com and enter</a:t>
                      </a:r>
                    </a:p>
                    <a:p>
                      <a:pPr marL="0" marR="0" indent="0" algn="l">
                        <a:lnSpc>
                          <a:spcPct val="150000"/>
                        </a:lnSpc>
                        <a:spcBef>
                          <a:spcPts val="100"/>
                        </a:spcBef>
                        <a:spcAft>
                          <a:spcPts val="0"/>
                        </a:spcAft>
                        <a:tabLst>
                          <a:tab pos="4191000" algn="l"/>
                        </a:tabLst>
                      </a:pPr>
                      <a:r>
                        <a:rPr lang="en-US" sz="1100">
                          <a:effectLst/>
                          <a:latin typeface="Verdana" panose="020B0604030504040204" pitchFamily="34" charset="0"/>
                          <a:ea typeface="Verdana" panose="020B0604030504040204" pitchFamily="34" charset="0"/>
                        </a:rPr>
                        <a:t>Click on all the links provided for test</a:t>
                      </a:r>
                      <a:endParaRPr lang="en-US" sz="1100">
                        <a:effectLst/>
                        <a:latin typeface="Verdana" panose="020B0604030504040204" pitchFamily="34" charset="0"/>
                        <a:ea typeface="Verdana" panose="020B0604030504040204" pitchFamily="34" charset="0"/>
                        <a:cs typeface="Times New Roman" panose="02020603050405020304" pitchFamily="18" charset="0"/>
                      </a:endParaRPr>
                    </a:p>
                  </a:txBody>
                  <a:tcPr marL="46954" marR="46954" marT="0" marB="0"/>
                </a:tc>
                <a:tc>
                  <a:txBody>
                    <a:bodyPr/>
                    <a:lstStyle/>
                    <a:p>
                      <a:pPr marL="0" marR="0" algn="just">
                        <a:lnSpc>
                          <a:spcPct val="107000"/>
                        </a:lnSpc>
                        <a:spcBef>
                          <a:spcPts val="0"/>
                        </a:spcBef>
                        <a:spcAft>
                          <a:spcPts val="0"/>
                        </a:spcAft>
                      </a:pPr>
                      <a:r>
                        <a:rPr lang="en-SG" sz="1100">
                          <a:effectLst/>
                          <a:latin typeface="Verdana" panose="020B0604030504040204" pitchFamily="34" charset="0"/>
                          <a:ea typeface="Verdana" panose="020B0604030504040204" pitchFamily="34" charset="0"/>
                        </a:rPr>
                        <a:t>ABC Jobs Portal website hosted in ngrok software</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Run normally as it should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As expected,</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Pass</a:t>
                      </a:r>
                    </a:p>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CBT</a:t>
                      </a:r>
                    </a:p>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01(1)</a:t>
                      </a:r>
                      <a:endParaRPr lang="en-US" sz="1100" dirty="0">
                        <a:effectLst/>
                        <a:latin typeface="Verdana" panose="020B0604030504040204" pitchFamily="34" charset="0"/>
                        <a:ea typeface="Verdana" panose="020B0604030504040204" pitchFamily="34" charset="0"/>
                        <a:cs typeface="Arial" panose="020B0604020202020204" pitchFamily="34" charset="0"/>
                      </a:endParaRPr>
                    </a:p>
                  </a:txBody>
                  <a:tcPr marL="46954" marR="46954" marT="0" marB="0"/>
                </a:tc>
                <a:extLst>
                  <a:ext uri="{0D108BD9-81ED-4DB2-BD59-A6C34878D82A}">
                    <a16:rowId xmlns:a16="http://schemas.microsoft.com/office/drawing/2014/main" val="236368626"/>
                  </a:ext>
                </a:extLst>
              </a:tr>
            </a:tbl>
          </a:graphicData>
        </a:graphic>
      </p:graphicFrame>
    </p:spTree>
    <p:extLst>
      <p:ext uri="{BB962C8B-B14F-4D97-AF65-F5344CB8AC3E}">
        <p14:creationId xmlns:p14="http://schemas.microsoft.com/office/powerpoint/2010/main" val="1235301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DBF92C-83E6-4348-8F89-81BDC7D68E67}"/>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Cross Browser Testing</a:t>
            </a: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3">
            <a:extLst>
              <a:ext uri="{FF2B5EF4-FFF2-40B4-BE49-F238E27FC236}">
                <a16:creationId xmlns:a16="http://schemas.microsoft.com/office/drawing/2014/main" id="{0DD2BFBB-234C-4D84-90FD-864CEECF9AAB}"/>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pic>
        <p:nvPicPr>
          <p:cNvPr id="5" name="Picture 4">
            <a:extLst>
              <a:ext uri="{FF2B5EF4-FFF2-40B4-BE49-F238E27FC236}">
                <a16:creationId xmlns:a16="http://schemas.microsoft.com/office/drawing/2014/main" id="{B715F798-D460-4445-83AF-D3EC50FE743E}"/>
              </a:ext>
            </a:extLst>
          </p:cNvPr>
          <p:cNvPicPr/>
          <p:nvPr/>
        </p:nvPicPr>
        <p:blipFill rotWithShape="1">
          <a:blip r:embed="rId2">
            <a:extLst>
              <a:ext uri="{28A0092B-C50C-407E-A947-70E740481C1C}">
                <a14:useLocalDpi xmlns:a14="http://schemas.microsoft.com/office/drawing/2010/main" val="0"/>
              </a:ext>
            </a:extLst>
          </a:blip>
          <a:srcRect l="7787" t="8306" r="14192" b="17497"/>
          <a:stretch/>
        </p:blipFill>
        <p:spPr bwMode="auto">
          <a:xfrm>
            <a:off x="972686" y="1844824"/>
            <a:ext cx="6623650" cy="3528392"/>
          </a:xfrm>
          <a:prstGeom prst="rect">
            <a:avLst/>
          </a:prstGeom>
          <a:ln>
            <a:solidFill>
              <a:schemeClr val="bg1">
                <a:lumMod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550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643E63-0CC7-4790-90DB-C7E22CC2B6C2}"/>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522ECC2E-FDFA-480E-95E2-14E7365AB5F6}"/>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Project Milestones &amp; Tasks</a:t>
            </a:r>
          </a:p>
        </p:txBody>
      </p:sp>
      <p:graphicFrame>
        <p:nvGraphicFramePr>
          <p:cNvPr id="5" name="Table 4">
            <a:extLst>
              <a:ext uri="{FF2B5EF4-FFF2-40B4-BE49-F238E27FC236}">
                <a16:creationId xmlns:a16="http://schemas.microsoft.com/office/drawing/2014/main" id="{83D59D07-E326-4F56-8937-9558C5FBC916}"/>
              </a:ext>
            </a:extLst>
          </p:cNvPr>
          <p:cNvGraphicFramePr>
            <a:graphicFrameLocks noGrp="1"/>
          </p:cNvGraphicFramePr>
          <p:nvPr>
            <p:extLst>
              <p:ext uri="{D42A27DB-BD31-4B8C-83A1-F6EECF244321}">
                <p14:modId xmlns:p14="http://schemas.microsoft.com/office/powerpoint/2010/main" val="2565466348"/>
              </p:ext>
            </p:extLst>
          </p:nvPr>
        </p:nvGraphicFramePr>
        <p:xfrm>
          <a:off x="153988" y="1196975"/>
          <a:ext cx="8785225" cy="3692868"/>
        </p:xfrm>
        <a:graphic>
          <a:graphicData uri="http://schemas.openxmlformats.org/drawingml/2006/table">
            <a:tbl>
              <a:tblPr firstRow="1" bandRow="1">
                <a:tableStyleId>{00A15C55-8517-42AA-B614-E9B94910E393}</a:tableStyleId>
              </a:tblPr>
              <a:tblGrid>
                <a:gridCol w="1080150">
                  <a:extLst>
                    <a:ext uri="{9D8B030D-6E8A-4147-A177-3AD203B41FA5}">
                      <a16:colId xmlns:a16="http://schemas.microsoft.com/office/drawing/2014/main" val="20000"/>
                    </a:ext>
                  </a:extLst>
                </a:gridCol>
                <a:gridCol w="6064336">
                  <a:extLst>
                    <a:ext uri="{9D8B030D-6E8A-4147-A177-3AD203B41FA5}">
                      <a16:colId xmlns:a16="http://schemas.microsoft.com/office/drawing/2014/main" val="20001"/>
                    </a:ext>
                  </a:extLst>
                </a:gridCol>
                <a:gridCol w="1640739">
                  <a:extLst>
                    <a:ext uri="{9D8B030D-6E8A-4147-A177-3AD203B41FA5}">
                      <a16:colId xmlns:a16="http://schemas.microsoft.com/office/drawing/2014/main" val="20002"/>
                    </a:ext>
                  </a:extLst>
                </a:gridCol>
              </a:tblGrid>
              <a:tr h="852662">
                <a:tc>
                  <a:txBody>
                    <a:bodyPr/>
                    <a:lstStyle/>
                    <a:p>
                      <a:pPr algn="ctr" fontAlgn="ctr"/>
                      <a:r>
                        <a:rPr lang="en-SG" sz="1800" u="none" strike="noStrike" dirty="0">
                          <a:effectLst/>
                        </a:rPr>
                        <a:t>Project Task ID</a:t>
                      </a:r>
                      <a:endParaRPr lang="en-SG" sz="1800" b="1" i="0" u="none" strike="noStrike" dirty="0">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dirty="0">
                          <a:effectLst/>
                        </a:rPr>
                        <a:t>Project Task Description</a:t>
                      </a:r>
                      <a:endParaRPr lang="en-SG" sz="1800" b="1" i="0" u="none" strike="noStrike" dirty="0">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dirty="0">
                          <a:effectLst/>
                        </a:rPr>
                        <a:t>Project Milestone</a:t>
                      </a:r>
                      <a:r>
                        <a:rPr lang="en-SG" sz="1800" u="none" strike="noStrike" baseline="0" dirty="0">
                          <a:effectLst/>
                        </a:rPr>
                        <a:t> ID</a:t>
                      </a:r>
                      <a:endParaRPr lang="en-SG" sz="1800" b="1"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0"/>
                  </a:ext>
                </a:extLst>
              </a:tr>
              <a:tr h="554989">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b="0" u="none" strike="noStrike" dirty="0" err="1">
                          <a:solidFill>
                            <a:srgbClr val="000000"/>
                          </a:solidFill>
                          <a:effectLst/>
                        </a:rPr>
                        <a:t>Analyze</a:t>
                      </a:r>
                      <a:r>
                        <a:rPr lang="en-SG" sz="1800" b="0" u="none" strike="noStrike" dirty="0">
                          <a:solidFill>
                            <a:srgbClr val="000000"/>
                          </a:solidFill>
                          <a:effectLst/>
                        </a:rPr>
                        <a:t> and suggest choice of Test Methods</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1"/>
                  </a:ext>
                </a:extLst>
              </a:tr>
              <a:tr h="554988">
                <a:tc>
                  <a:txBody>
                    <a:bodyPr/>
                    <a:lstStyle/>
                    <a:p>
                      <a:pPr algn="ctr" fontAlgn="ctr"/>
                      <a:r>
                        <a:rPr lang="en-SG" sz="1800" u="none" strike="noStrike" dirty="0">
                          <a:effectLst/>
                        </a:rPr>
                        <a:t> 2</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kern="1200" dirty="0">
                          <a:solidFill>
                            <a:schemeClr val="dk1"/>
                          </a:solidFill>
                          <a:effectLst/>
                        </a:rPr>
                        <a:t>Schedule the Test Optimally</a:t>
                      </a:r>
                      <a:endParaRPr lang="en-SG" sz="1800" kern="1200" dirty="0">
                        <a:solidFill>
                          <a:schemeClr val="dk1"/>
                        </a:solidFill>
                        <a:effectLst/>
                        <a:latin typeface="+mn-lt"/>
                        <a:ea typeface="+mn-ea"/>
                        <a:cs typeface="+mn-cs"/>
                      </a:endParaRPr>
                    </a:p>
                  </a:txBody>
                  <a:tcPr marL="6350" marR="6350" marT="6349" marB="0" anchor="ctr"/>
                </a:tc>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2"/>
                  </a:ext>
                </a:extLst>
              </a:tr>
              <a:tr h="554989">
                <a:tc>
                  <a:txBody>
                    <a:bodyPr/>
                    <a:lstStyle/>
                    <a:p>
                      <a:pPr algn="ctr" fontAlgn="ctr"/>
                      <a:r>
                        <a:rPr lang="en-SG" sz="1800" u="none" strike="noStrike" dirty="0">
                          <a:effectLst/>
                        </a:rPr>
                        <a:t> 3</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kern="1200" dirty="0">
                          <a:solidFill>
                            <a:schemeClr val="dk1"/>
                          </a:solidFill>
                          <a:effectLst/>
                        </a:rPr>
                        <a:t>Develop the Phase Test Plan</a:t>
                      </a:r>
                      <a:endParaRPr lang="en-SG" sz="1800" kern="1200" dirty="0">
                        <a:solidFill>
                          <a:schemeClr val="dk1"/>
                        </a:solidFill>
                        <a:effectLst/>
                        <a:latin typeface="+mn-lt"/>
                        <a:ea typeface="+mn-ea"/>
                        <a:cs typeface="+mn-cs"/>
                      </a:endParaRPr>
                    </a:p>
                  </a:txBody>
                  <a:tcPr marL="6350" marR="6350" marT="6349" marB="0" anchor="ctr"/>
                </a:tc>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3"/>
                  </a:ext>
                </a:extLst>
              </a:tr>
              <a:tr h="554982">
                <a:tc>
                  <a:txBody>
                    <a:bodyPr/>
                    <a:lstStyle/>
                    <a:p>
                      <a:pPr algn="ctr" fontAlgn="ctr"/>
                      <a:r>
                        <a:rPr lang="en-SG" sz="1800" u="none" strike="noStrike" dirty="0">
                          <a:effectLst/>
                        </a:rPr>
                        <a:t> 5</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b="0" u="none" strike="noStrike" dirty="0">
                          <a:solidFill>
                            <a:srgbClr val="000000"/>
                          </a:solidFill>
                          <a:effectLst/>
                        </a:rPr>
                        <a:t>Develop Test Cases &amp; Scripts</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dirty="0">
                          <a:effectLst/>
                        </a:rPr>
                        <a:t> 2</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5"/>
                  </a:ext>
                </a:extLst>
              </a:tr>
              <a:tr h="620258">
                <a:tc>
                  <a:txBody>
                    <a:bodyPr/>
                    <a:lstStyle/>
                    <a:p>
                      <a:pPr algn="ctr" fontAlgn="ctr"/>
                      <a:r>
                        <a:rPr lang="en-SG" sz="1800" u="none" strike="noStrike" dirty="0">
                          <a:effectLst/>
                        </a:rPr>
                        <a:t> 6</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marR="0" lvl="0" indent="0" algn="l" defTabSz="342900" rtl="0" eaLnBrk="1" fontAlgn="ctr" latinLnBrk="0" hangingPunct="1">
                        <a:lnSpc>
                          <a:spcPct val="100000"/>
                        </a:lnSpc>
                        <a:spcBef>
                          <a:spcPts val="0"/>
                        </a:spcBef>
                        <a:spcAft>
                          <a:spcPts val="0"/>
                        </a:spcAft>
                        <a:buClrTx/>
                        <a:buSzTx/>
                        <a:buFontTx/>
                        <a:buNone/>
                        <a:tabLst/>
                        <a:defRPr/>
                      </a:pPr>
                      <a:r>
                        <a:rPr lang="en-SG" sz="1800" b="0" u="none" strike="noStrike" dirty="0">
                          <a:solidFill>
                            <a:srgbClr val="000000"/>
                          </a:solidFill>
                          <a:effectLst/>
                        </a:rPr>
                        <a:t>Execute the Tests &amp; Document the results</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dirty="0">
                          <a:effectLst/>
                        </a:rPr>
                        <a:t> 3</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83239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600EDE-128E-4677-AD92-CEF4E2DE0052}"/>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466F6FAF-CA1C-4DA6-A293-3A8F97597AC4}"/>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8. Milestone Feedback &amp; Action taken</a:t>
            </a:r>
          </a:p>
        </p:txBody>
      </p:sp>
      <p:graphicFrame>
        <p:nvGraphicFramePr>
          <p:cNvPr id="5" name="Table 4">
            <a:extLst>
              <a:ext uri="{FF2B5EF4-FFF2-40B4-BE49-F238E27FC236}">
                <a16:creationId xmlns:a16="http://schemas.microsoft.com/office/drawing/2014/main" id="{6EB4F8D2-84F8-42E7-97B0-86D95BB605E2}"/>
              </a:ext>
            </a:extLst>
          </p:cNvPr>
          <p:cNvGraphicFramePr>
            <a:graphicFrameLocks noGrp="1"/>
          </p:cNvGraphicFramePr>
          <p:nvPr>
            <p:extLst>
              <p:ext uri="{D42A27DB-BD31-4B8C-83A1-F6EECF244321}">
                <p14:modId xmlns:p14="http://schemas.microsoft.com/office/powerpoint/2010/main" val="3570629655"/>
              </p:ext>
            </p:extLst>
          </p:nvPr>
        </p:nvGraphicFramePr>
        <p:xfrm>
          <a:off x="179388" y="1556792"/>
          <a:ext cx="8785225" cy="1779146"/>
        </p:xfrm>
        <a:graphic>
          <a:graphicData uri="http://schemas.openxmlformats.org/drawingml/2006/table">
            <a:tbl>
              <a:tblPr firstRow="1" bandRow="1">
                <a:tableStyleId>{00A15C55-8517-42AA-B614-E9B94910E393}</a:tableStyleId>
              </a:tblPr>
              <a:tblGrid>
                <a:gridCol w="1368276">
                  <a:extLst>
                    <a:ext uri="{9D8B030D-6E8A-4147-A177-3AD203B41FA5}">
                      <a16:colId xmlns:a16="http://schemas.microsoft.com/office/drawing/2014/main" val="20000"/>
                    </a:ext>
                  </a:extLst>
                </a:gridCol>
                <a:gridCol w="4104487">
                  <a:extLst>
                    <a:ext uri="{9D8B030D-6E8A-4147-A177-3AD203B41FA5}">
                      <a16:colId xmlns:a16="http://schemas.microsoft.com/office/drawing/2014/main" val="20001"/>
                    </a:ext>
                  </a:extLst>
                </a:gridCol>
                <a:gridCol w="3312462">
                  <a:extLst>
                    <a:ext uri="{9D8B030D-6E8A-4147-A177-3AD203B41FA5}">
                      <a16:colId xmlns:a16="http://schemas.microsoft.com/office/drawing/2014/main" val="20002"/>
                    </a:ext>
                  </a:extLst>
                </a:gridCol>
              </a:tblGrid>
              <a:tr h="876113">
                <a:tc>
                  <a:txBody>
                    <a:bodyPr/>
                    <a:lstStyle/>
                    <a:p>
                      <a:pPr algn="ctr" fontAlgn="ctr"/>
                      <a:r>
                        <a:rPr lang="en-SG" sz="1800" u="none" strike="noStrike" dirty="0">
                          <a:effectLst/>
                        </a:rPr>
                        <a:t>Project</a:t>
                      </a:r>
                      <a:r>
                        <a:rPr lang="en-SG" sz="1800" u="none" strike="noStrike" baseline="0" dirty="0">
                          <a:effectLst/>
                        </a:rPr>
                        <a:t> Milestone ID </a:t>
                      </a:r>
                      <a:endParaRPr lang="en-SG"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dirty="0">
                          <a:effectLst/>
                        </a:rPr>
                        <a:t>Milestone Feedback received from</a:t>
                      </a:r>
                      <a:r>
                        <a:rPr lang="en-SG" sz="1800" u="none" strike="noStrike" baseline="0" dirty="0">
                          <a:effectLst/>
                        </a:rPr>
                        <a:t> Tutor / Learning Facilitator</a:t>
                      </a:r>
                      <a:endParaRPr lang="en-SG"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dirty="0">
                          <a:solidFill>
                            <a:schemeClr val="bg1"/>
                          </a:solidFill>
                          <a:effectLst/>
                        </a:rPr>
                        <a:t>Action Taken</a:t>
                      </a:r>
                    </a:p>
                    <a:p>
                      <a:pPr algn="ctr" fontAlgn="ctr"/>
                      <a:r>
                        <a:rPr lang="en-SG" sz="1800" b="1" u="none" strike="noStrike" dirty="0">
                          <a:solidFill>
                            <a:schemeClr val="bg1"/>
                          </a:solidFill>
                          <a:effectLst/>
                        </a:rPr>
                        <a:t>(Yes / No)</a:t>
                      </a:r>
                      <a:endParaRPr lang="en-SG" sz="18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0"/>
                  </a:ext>
                </a:extLst>
              </a:tr>
              <a:tr h="348043">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Adding scheduling calculation in project presentation</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b="0" u="none" strike="noStrike" dirty="0">
                          <a:solidFill>
                            <a:srgbClr val="000000"/>
                          </a:solidFill>
                          <a:effectLst/>
                        </a:rPr>
                        <a:t>Yes</a:t>
                      </a: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48043">
                <a:tc>
                  <a:txBody>
                    <a:bodyPr/>
                    <a:lstStyle/>
                    <a:p>
                      <a:pPr algn="ctr" fontAlgn="ctr"/>
                      <a:r>
                        <a:rPr lang="en-SG" sz="1800" b="0" u="none" strike="noStrike" dirty="0">
                          <a:solidFill>
                            <a:srgbClr val="000000"/>
                          </a:solidFill>
                          <a:effectLst/>
                        </a:rPr>
                        <a:t>2</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b="0" u="none" strike="noStrike" dirty="0">
                          <a:solidFill>
                            <a:srgbClr val="000000"/>
                          </a:solidFill>
                          <a:effectLst/>
                        </a:rPr>
                        <a:t>Test the DAO layer directly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b="0" u="none" strike="noStrike" dirty="0">
                          <a:solidFill>
                            <a:srgbClr val="000000"/>
                          </a:solidFill>
                          <a:effectLst/>
                        </a:rPr>
                        <a:t>Yes </a:t>
                      </a: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729654822"/>
                  </a:ext>
                </a:extLst>
              </a:tr>
            </a:tbl>
          </a:graphicData>
        </a:graphic>
      </p:graphicFrame>
    </p:spTree>
    <p:extLst>
      <p:ext uri="{BB962C8B-B14F-4D97-AF65-F5344CB8AC3E}">
        <p14:creationId xmlns:p14="http://schemas.microsoft.com/office/powerpoint/2010/main" val="2884363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5EC3AE-5E91-405D-A54B-A979CD218FA5}"/>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Index Page</a:t>
            </a: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6" name="TextBox 2">
            <a:extLst>
              <a:ext uri="{FF2B5EF4-FFF2-40B4-BE49-F238E27FC236}">
                <a16:creationId xmlns:a16="http://schemas.microsoft.com/office/drawing/2014/main" id="{B3871981-F6D1-4CF9-84B4-34A552EA2BE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8" name="Picture 7">
            <a:extLst>
              <a:ext uri="{FF2B5EF4-FFF2-40B4-BE49-F238E27FC236}">
                <a16:creationId xmlns:a16="http://schemas.microsoft.com/office/drawing/2014/main" id="{65EBE16B-566B-4471-B1DE-8E07E63CCF2E}"/>
              </a:ext>
            </a:extLst>
          </p:cNvPr>
          <p:cNvPicPr>
            <a:picLocks noChangeAspect="1"/>
          </p:cNvPicPr>
          <p:nvPr/>
        </p:nvPicPr>
        <p:blipFill>
          <a:blip r:embed="rId2"/>
          <a:stretch>
            <a:fillRect/>
          </a:stretch>
        </p:blipFill>
        <p:spPr>
          <a:xfrm>
            <a:off x="1907704" y="1196974"/>
            <a:ext cx="4683371" cy="5661025"/>
          </a:xfrm>
          <a:prstGeom prst="rect">
            <a:avLst/>
          </a:prstGeom>
          <a:ln>
            <a:solidFill>
              <a:schemeClr val="bg1">
                <a:lumMod val="50000"/>
              </a:schemeClr>
            </a:solidFill>
          </a:ln>
        </p:spPr>
      </p:pic>
    </p:spTree>
    <p:extLst>
      <p:ext uri="{BB962C8B-B14F-4D97-AF65-F5344CB8AC3E}">
        <p14:creationId xmlns:p14="http://schemas.microsoft.com/office/powerpoint/2010/main" val="865553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A5AC5F-F1B9-4785-8204-78E055136138}"/>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Login</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E82D7362-F9D0-415D-8130-8D9315F55F5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6" name="Picture 5">
            <a:extLst>
              <a:ext uri="{FF2B5EF4-FFF2-40B4-BE49-F238E27FC236}">
                <a16:creationId xmlns:a16="http://schemas.microsoft.com/office/drawing/2014/main" id="{107A06E9-B527-4BFA-BE6F-475989D9B928}"/>
              </a:ext>
            </a:extLst>
          </p:cNvPr>
          <p:cNvPicPr>
            <a:picLocks noChangeAspect="1"/>
          </p:cNvPicPr>
          <p:nvPr/>
        </p:nvPicPr>
        <p:blipFill>
          <a:blip r:embed="rId2"/>
          <a:stretch>
            <a:fillRect/>
          </a:stretch>
        </p:blipFill>
        <p:spPr>
          <a:xfrm>
            <a:off x="179387" y="1700808"/>
            <a:ext cx="8641085" cy="4412354"/>
          </a:xfrm>
          <a:prstGeom prst="rect">
            <a:avLst/>
          </a:prstGeom>
          <a:ln>
            <a:solidFill>
              <a:schemeClr val="bg1">
                <a:lumMod val="50000"/>
              </a:schemeClr>
            </a:solidFill>
          </a:ln>
        </p:spPr>
      </p:pic>
    </p:spTree>
    <p:extLst>
      <p:ext uri="{BB962C8B-B14F-4D97-AF65-F5344CB8AC3E}">
        <p14:creationId xmlns:p14="http://schemas.microsoft.com/office/powerpoint/2010/main" val="245512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1FED2-C3EF-4F48-901D-A4ED8FACA31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Registration</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85C24ECB-9C80-4D28-B632-7EAF1BB25EA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6" name="Picture 5">
            <a:extLst>
              <a:ext uri="{FF2B5EF4-FFF2-40B4-BE49-F238E27FC236}">
                <a16:creationId xmlns:a16="http://schemas.microsoft.com/office/drawing/2014/main" id="{9D9E1DD1-F450-4068-BA20-94A8BF732D33}"/>
              </a:ext>
            </a:extLst>
          </p:cNvPr>
          <p:cNvPicPr>
            <a:picLocks noChangeAspect="1"/>
          </p:cNvPicPr>
          <p:nvPr/>
        </p:nvPicPr>
        <p:blipFill>
          <a:blip r:embed="rId2"/>
          <a:stretch>
            <a:fillRect/>
          </a:stretch>
        </p:blipFill>
        <p:spPr>
          <a:xfrm>
            <a:off x="1187624" y="1628800"/>
            <a:ext cx="6388227" cy="5034588"/>
          </a:xfrm>
          <a:prstGeom prst="rect">
            <a:avLst/>
          </a:prstGeom>
          <a:ln>
            <a:solidFill>
              <a:schemeClr val="bg1">
                <a:lumMod val="50000"/>
              </a:schemeClr>
            </a:solidFill>
          </a:ln>
        </p:spPr>
      </p:pic>
    </p:spTree>
    <p:extLst>
      <p:ext uri="{BB962C8B-B14F-4D97-AF65-F5344CB8AC3E}">
        <p14:creationId xmlns:p14="http://schemas.microsoft.com/office/powerpoint/2010/main" val="3683341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4094A5-B832-4AC7-B605-4BBAB19C4583}"/>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Forgot Password</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19AC04BE-BA40-42E0-AA6A-7F5A4E9C519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6" name="Picture 5">
            <a:extLst>
              <a:ext uri="{FF2B5EF4-FFF2-40B4-BE49-F238E27FC236}">
                <a16:creationId xmlns:a16="http://schemas.microsoft.com/office/drawing/2014/main" id="{84E359E3-2CE7-4972-ABFE-1141A35B12F8}"/>
              </a:ext>
            </a:extLst>
          </p:cNvPr>
          <p:cNvPicPr>
            <a:picLocks noChangeAspect="1"/>
          </p:cNvPicPr>
          <p:nvPr/>
        </p:nvPicPr>
        <p:blipFill rotWithShape="1">
          <a:blip r:embed="rId2"/>
          <a:srcRect l="11594" r="11885"/>
          <a:stretch/>
        </p:blipFill>
        <p:spPr>
          <a:xfrm>
            <a:off x="323528" y="1664850"/>
            <a:ext cx="4752529" cy="5077263"/>
          </a:xfrm>
          <a:prstGeom prst="rect">
            <a:avLst/>
          </a:prstGeom>
          <a:ln>
            <a:solidFill>
              <a:schemeClr val="bg1">
                <a:lumMod val="50000"/>
              </a:schemeClr>
            </a:solidFill>
          </a:ln>
        </p:spPr>
      </p:pic>
      <p:sp>
        <p:nvSpPr>
          <p:cNvPr id="7" name="Rectangle 6">
            <a:extLst>
              <a:ext uri="{FF2B5EF4-FFF2-40B4-BE49-F238E27FC236}">
                <a16:creationId xmlns:a16="http://schemas.microsoft.com/office/drawing/2014/main" id="{10D45280-C08F-4976-8F4F-574EDAD00515}"/>
              </a:ext>
            </a:extLst>
          </p:cNvPr>
          <p:cNvSpPr/>
          <p:nvPr/>
        </p:nvSpPr>
        <p:spPr>
          <a:xfrm>
            <a:off x="5076057" y="1231302"/>
            <a:ext cx="3888432" cy="57606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Forgot Password Confirmation</a:t>
            </a:r>
          </a:p>
        </p:txBody>
      </p:sp>
      <p:pic>
        <p:nvPicPr>
          <p:cNvPr id="8" name="Picture 7">
            <a:extLst>
              <a:ext uri="{FF2B5EF4-FFF2-40B4-BE49-F238E27FC236}">
                <a16:creationId xmlns:a16="http://schemas.microsoft.com/office/drawing/2014/main" id="{CC25D49C-7039-4E4D-9A52-F5CDF92319EC}"/>
              </a:ext>
            </a:extLst>
          </p:cNvPr>
          <p:cNvPicPr>
            <a:picLocks noChangeAspect="1"/>
          </p:cNvPicPr>
          <p:nvPr/>
        </p:nvPicPr>
        <p:blipFill rotWithShape="1">
          <a:blip r:embed="rId3"/>
          <a:srcRect l="33074" r="29127"/>
          <a:stretch/>
        </p:blipFill>
        <p:spPr>
          <a:xfrm>
            <a:off x="5128065" y="1664850"/>
            <a:ext cx="3786823" cy="4752379"/>
          </a:xfrm>
          <a:prstGeom prst="rect">
            <a:avLst/>
          </a:prstGeom>
          <a:ln>
            <a:solidFill>
              <a:schemeClr val="bg1">
                <a:lumMod val="50000"/>
              </a:schemeClr>
            </a:solidFill>
          </a:ln>
        </p:spPr>
      </p:pic>
    </p:spTree>
    <p:extLst>
      <p:ext uri="{BB962C8B-B14F-4D97-AF65-F5344CB8AC3E}">
        <p14:creationId xmlns:p14="http://schemas.microsoft.com/office/powerpoint/2010/main" val="1740235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8F4782-551B-4C4B-8384-D925A8DAE2F6}"/>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User Home Page</a:t>
            </a:r>
          </a:p>
          <a:p>
            <a:pPr>
              <a:spcBef>
                <a:spcPts val="600"/>
              </a:spcBef>
              <a:spcAft>
                <a:spcPts val="600"/>
              </a:spcAft>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1A9C5410-FAE8-4A1C-9BCA-C8F3098EA7B9}"/>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8" name="Picture 7">
            <a:extLst>
              <a:ext uri="{FF2B5EF4-FFF2-40B4-BE49-F238E27FC236}">
                <a16:creationId xmlns:a16="http://schemas.microsoft.com/office/drawing/2014/main" id="{AF532152-298B-436A-B504-670BA28E1146}"/>
              </a:ext>
            </a:extLst>
          </p:cNvPr>
          <p:cNvPicPr>
            <a:picLocks noChangeAspect="1"/>
          </p:cNvPicPr>
          <p:nvPr/>
        </p:nvPicPr>
        <p:blipFill rotWithShape="1">
          <a:blip r:embed="rId2"/>
          <a:srcRect l="13065" r="13776"/>
          <a:stretch/>
        </p:blipFill>
        <p:spPr>
          <a:xfrm>
            <a:off x="2267744" y="1196975"/>
            <a:ext cx="5393582" cy="5404844"/>
          </a:xfrm>
          <a:prstGeom prst="rect">
            <a:avLst/>
          </a:prstGeom>
          <a:ln>
            <a:solidFill>
              <a:schemeClr val="bg1">
                <a:lumMod val="50000"/>
              </a:schemeClr>
            </a:solidFill>
          </a:ln>
        </p:spPr>
      </p:pic>
    </p:spTree>
    <p:extLst>
      <p:ext uri="{BB962C8B-B14F-4D97-AF65-F5344CB8AC3E}">
        <p14:creationId xmlns:p14="http://schemas.microsoft.com/office/powerpoint/2010/main" val="1295248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Contents</a:t>
            </a:r>
          </a:p>
        </p:txBody>
      </p:sp>
      <p:graphicFrame>
        <p:nvGraphicFramePr>
          <p:cNvPr id="5" name="Table 4">
            <a:extLst>
              <a:ext uri="{FF2B5EF4-FFF2-40B4-BE49-F238E27FC236}">
                <a16:creationId xmlns:a16="http://schemas.microsoft.com/office/drawing/2014/main" id="{2E6BE0C1-AC86-41F1-97DD-2ECE3F825DE9}"/>
              </a:ext>
            </a:extLst>
          </p:cNvPr>
          <p:cNvGraphicFramePr>
            <a:graphicFrameLocks noGrp="1"/>
          </p:cNvGraphicFramePr>
          <p:nvPr>
            <p:extLst>
              <p:ext uri="{D42A27DB-BD31-4B8C-83A1-F6EECF244321}">
                <p14:modId xmlns:p14="http://schemas.microsoft.com/office/powerpoint/2010/main" val="1200931537"/>
              </p:ext>
            </p:extLst>
          </p:nvPr>
        </p:nvGraphicFramePr>
        <p:xfrm>
          <a:off x="179388" y="1101725"/>
          <a:ext cx="8705850" cy="4023360"/>
        </p:xfrm>
        <a:graphic>
          <a:graphicData uri="http://schemas.openxmlformats.org/drawingml/2006/table">
            <a:tbl>
              <a:tblPr firstRow="1" bandRow="1">
                <a:tableStyleId>{00A15C55-8517-42AA-B614-E9B94910E393}</a:tableStyleId>
              </a:tblPr>
              <a:tblGrid>
                <a:gridCol w="1212227">
                  <a:extLst>
                    <a:ext uri="{9D8B030D-6E8A-4147-A177-3AD203B41FA5}">
                      <a16:colId xmlns:a16="http://schemas.microsoft.com/office/drawing/2014/main" val="2834307532"/>
                    </a:ext>
                  </a:extLst>
                </a:gridCol>
                <a:gridCol w="7493623">
                  <a:extLst>
                    <a:ext uri="{9D8B030D-6E8A-4147-A177-3AD203B41FA5}">
                      <a16:colId xmlns:a16="http://schemas.microsoft.com/office/drawing/2014/main" val="4186691054"/>
                    </a:ext>
                  </a:extLst>
                </a:gridCol>
              </a:tblGrid>
              <a:tr h="335280">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335280">
                <a:tc>
                  <a:txBody>
                    <a:bodyPr/>
                    <a:lstStyle/>
                    <a:p>
                      <a:pPr algn="ctr"/>
                      <a:r>
                        <a:rPr lang="en-SG" sz="1600" dirty="0"/>
                        <a:t>01</a:t>
                      </a:r>
                    </a:p>
                  </a:txBody>
                  <a:tcPr marL="91436" marR="91436" marT="45709" marB="45709" anchor="ctr"/>
                </a:tc>
                <a:tc>
                  <a:txBody>
                    <a:bodyPr/>
                    <a:lstStyle/>
                    <a:p>
                      <a:pPr algn="l" fontAlgn="b"/>
                      <a:r>
                        <a:rPr lang="en-SG" sz="1800" b="0" u="none" strike="noStrike" dirty="0">
                          <a:solidFill>
                            <a:srgbClr val="000000"/>
                          </a:solidFill>
                          <a:effectLst/>
                        </a:rPr>
                        <a:t>Different Types of Testing</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3383460755"/>
                  </a:ext>
                </a:extLst>
              </a:tr>
              <a:tr h="335280">
                <a:tc>
                  <a:txBody>
                    <a:bodyPr/>
                    <a:lstStyle/>
                    <a:p>
                      <a:pPr algn="ctr"/>
                      <a:r>
                        <a:rPr lang="en-SG" sz="1600" dirty="0"/>
                        <a:t>02</a:t>
                      </a:r>
                    </a:p>
                  </a:txBody>
                  <a:tcPr marL="91436" marR="91436" marT="45709" marB="45709" anchor="ctr"/>
                </a:tc>
                <a:tc>
                  <a:txBody>
                    <a:bodyPr/>
                    <a:lstStyle/>
                    <a:p>
                      <a:pPr algn="l" fontAlgn="b"/>
                      <a:r>
                        <a:rPr lang="en-SG" sz="1800" b="0" u="none" strike="noStrike" dirty="0">
                          <a:solidFill>
                            <a:srgbClr val="000000"/>
                          </a:solidFill>
                          <a:effectLst/>
                        </a:rPr>
                        <a:t>How Different Testing Helps</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502453963"/>
                  </a:ext>
                </a:extLst>
              </a:tr>
              <a:tr h="335280">
                <a:tc>
                  <a:txBody>
                    <a:bodyPr/>
                    <a:lstStyle/>
                    <a:p>
                      <a:pPr algn="ctr"/>
                      <a:r>
                        <a:rPr lang="en-SG" sz="1600" dirty="0"/>
                        <a:t>03</a:t>
                      </a:r>
                    </a:p>
                  </a:txBody>
                  <a:tcPr marL="91436" marR="91436" marT="45709" marB="45709" anchor="ctr"/>
                </a:tc>
                <a:tc>
                  <a:txBody>
                    <a:bodyPr/>
                    <a:lstStyle/>
                    <a:p>
                      <a:pPr algn="l" fontAlgn="b"/>
                      <a:r>
                        <a:rPr lang="en-SG" sz="1800" b="0" u="none" strike="noStrike" dirty="0">
                          <a:solidFill>
                            <a:srgbClr val="000000"/>
                          </a:solidFill>
                          <a:effectLst/>
                        </a:rPr>
                        <a:t>Tests Selected</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3888214698"/>
                  </a:ext>
                </a:extLst>
              </a:tr>
              <a:tr h="335280">
                <a:tc>
                  <a:txBody>
                    <a:bodyPr/>
                    <a:lstStyle/>
                    <a:p>
                      <a:pPr algn="ctr"/>
                      <a:r>
                        <a:rPr lang="en-SG" sz="1600" dirty="0"/>
                        <a:t>04</a:t>
                      </a:r>
                    </a:p>
                  </a:txBody>
                  <a:tcPr marL="91436" marR="91436" marT="45709" marB="45709" anchor="ctr"/>
                </a:tc>
                <a:tc>
                  <a:txBody>
                    <a:bodyPr/>
                    <a:lstStyle/>
                    <a:p>
                      <a:pPr algn="l" fontAlgn="b"/>
                      <a:r>
                        <a:rPr lang="en-SG" sz="1800" b="0" u="none" strike="noStrike" dirty="0">
                          <a:solidFill>
                            <a:srgbClr val="000000"/>
                          </a:solidFill>
                          <a:effectLst/>
                        </a:rPr>
                        <a:t>Test Schedule</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3493275254"/>
                  </a:ext>
                </a:extLst>
              </a:tr>
              <a:tr h="335280">
                <a:tc>
                  <a:txBody>
                    <a:bodyPr/>
                    <a:lstStyle/>
                    <a:p>
                      <a:pPr algn="ctr"/>
                      <a:r>
                        <a:rPr lang="en-SG" sz="1600" dirty="0"/>
                        <a:t>05</a:t>
                      </a:r>
                    </a:p>
                  </a:txBody>
                  <a:tcPr marL="91436" marR="91436" marT="45709" marB="45709" anchor="ctr"/>
                </a:tc>
                <a:tc>
                  <a:txBody>
                    <a:bodyPr/>
                    <a:lstStyle/>
                    <a:p>
                      <a:pPr algn="l" fontAlgn="b"/>
                      <a:r>
                        <a:rPr lang="en-SG" sz="1800" b="0" u="none" strike="noStrike" dirty="0">
                          <a:solidFill>
                            <a:srgbClr val="000000"/>
                          </a:solidFill>
                          <a:effectLst/>
                        </a:rPr>
                        <a:t>Test Results</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1429497512"/>
                  </a:ext>
                </a:extLst>
              </a:tr>
              <a:tr h="335280">
                <a:tc>
                  <a:txBody>
                    <a:bodyPr/>
                    <a:lstStyle/>
                    <a:p>
                      <a:pPr algn="ctr"/>
                      <a:r>
                        <a:rPr lang="en-SG" sz="1600" dirty="0"/>
                        <a:t>06</a:t>
                      </a:r>
                    </a:p>
                  </a:txBody>
                  <a:tcPr marL="91436" marR="91436" marT="45709" marB="45709" anchor="ctr"/>
                </a:tc>
                <a:tc>
                  <a:txBody>
                    <a:bodyPr/>
                    <a:lstStyle/>
                    <a:p>
                      <a:pPr algn="l" fontAlgn="b"/>
                      <a:r>
                        <a:rPr lang="en-SG" sz="1800" b="0" u="none" strike="noStrike" dirty="0">
                          <a:solidFill>
                            <a:srgbClr val="000000"/>
                          </a:solidFill>
                          <a:effectLst/>
                        </a:rPr>
                        <a:t>Testing Tools</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1257684296"/>
                  </a:ext>
                </a:extLst>
              </a:tr>
              <a:tr h="335280">
                <a:tc>
                  <a:txBody>
                    <a:bodyPr/>
                    <a:lstStyle/>
                    <a:p>
                      <a:pPr algn="ctr"/>
                      <a:r>
                        <a:rPr lang="en-SG" sz="1600" dirty="0"/>
                        <a:t>07</a:t>
                      </a:r>
                    </a:p>
                  </a:txBody>
                  <a:tcPr marL="91436" marR="91436" marT="45709" marB="45709" anchor="ctr"/>
                </a:tc>
                <a:tc>
                  <a:txBody>
                    <a:bodyPr/>
                    <a:lstStyle/>
                    <a:p>
                      <a:pPr algn="l" fontAlgn="b"/>
                      <a:r>
                        <a:rPr lang="en-SG" sz="1800" b="0" u="none" strike="noStrike" dirty="0">
                          <a:solidFill>
                            <a:srgbClr val="000000"/>
                          </a:solidFill>
                          <a:effectLst/>
                        </a:rPr>
                        <a:t>Project Milestone &amp; Tasks</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1297185499"/>
                  </a:ext>
                </a:extLst>
              </a:tr>
              <a:tr h="335280">
                <a:tc>
                  <a:txBody>
                    <a:bodyPr/>
                    <a:lstStyle/>
                    <a:p>
                      <a:pPr algn="ctr"/>
                      <a:r>
                        <a:rPr lang="en-SG" sz="1600" dirty="0"/>
                        <a:t>08</a:t>
                      </a:r>
                    </a:p>
                  </a:txBody>
                  <a:tcPr marL="91436" marR="91436" marT="45709" marB="45709" anchor="ctr"/>
                </a:tc>
                <a:tc>
                  <a:txBody>
                    <a:bodyPr/>
                    <a:lstStyle/>
                    <a:p>
                      <a:pPr algn="l" fontAlgn="b"/>
                      <a:r>
                        <a:rPr lang="en-SG" sz="1800" b="0" u="none" strike="noStrike" dirty="0">
                          <a:solidFill>
                            <a:srgbClr val="000000"/>
                          </a:solidFill>
                          <a:effectLst/>
                        </a:rPr>
                        <a:t>Milestone Feedback &amp; Action Taken</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3134097065"/>
                  </a:ext>
                </a:extLst>
              </a:tr>
              <a:tr h="335280">
                <a:tc>
                  <a:txBody>
                    <a:bodyPr/>
                    <a:lstStyle/>
                    <a:p>
                      <a:pPr algn="ctr"/>
                      <a:r>
                        <a:rPr lang="en-SG" sz="1600" dirty="0"/>
                        <a:t>09</a:t>
                      </a:r>
                    </a:p>
                  </a:txBody>
                  <a:tcPr marL="91436" marR="91436" marT="45709" marB="45709" anchor="ctr"/>
                </a:tc>
                <a:tc>
                  <a:txBody>
                    <a:bodyPr/>
                    <a:lstStyle/>
                    <a:p>
                      <a:pPr algn="l" fontAlgn="b"/>
                      <a:r>
                        <a:rPr lang="en-SG" sz="1800" b="0" u="none" strike="noStrike" dirty="0">
                          <a:solidFill>
                            <a:srgbClr val="000000"/>
                          </a:solidFill>
                          <a:effectLst/>
                        </a:rPr>
                        <a:t>Modifications Made Based on Feedback</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1182630671"/>
                  </a:ext>
                </a:extLst>
              </a:tr>
              <a:tr h="335280">
                <a:tc>
                  <a:txBody>
                    <a:bodyPr/>
                    <a:lstStyle/>
                    <a:p>
                      <a:pPr algn="ctr"/>
                      <a:r>
                        <a:rPr lang="en-SG" sz="1600" dirty="0"/>
                        <a:t>10</a:t>
                      </a:r>
                    </a:p>
                  </a:txBody>
                  <a:tcPr marL="91436" marR="91436" marT="45709" marB="45709" anchor="ctr"/>
                </a:tc>
                <a:tc>
                  <a:txBody>
                    <a:bodyPr/>
                    <a:lstStyle/>
                    <a:p>
                      <a:pPr algn="l" fontAlgn="b"/>
                      <a:r>
                        <a:rPr lang="en-SG" sz="1800" b="0" u="none" strike="noStrike" dirty="0">
                          <a:solidFill>
                            <a:srgbClr val="000000"/>
                          </a:solidFill>
                          <a:effectLst/>
                        </a:rPr>
                        <a:t>Project Results</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1801439304"/>
                  </a:ext>
                </a:extLst>
              </a:tr>
              <a:tr h="335280">
                <a:tc>
                  <a:txBody>
                    <a:bodyPr/>
                    <a:lstStyle/>
                    <a:p>
                      <a:pPr algn="ctr"/>
                      <a:r>
                        <a:rPr lang="en-SG" sz="1600" dirty="0"/>
                        <a:t>11</a:t>
                      </a:r>
                    </a:p>
                  </a:txBody>
                  <a:tcPr marL="91436" marR="91436" marT="45709" marB="45709" anchor="ctr"/>
                </a:tc>
                <a:tc>
                  <a:txBody>
                    <a:bodyPr/>
                    <a:lstStyle/>
                    <a:p>
                      <a:pPr algn="l" fontAlgn="b"/>
                      <a:r>
                        <a:rPr lang="en-SG" sz="1800" b="0" u="none" strike="noStrike" dirty="0">
                          <a:solidFill>
                            <a:srgbClr val="000000"/>
                          </a:solidFill>
                          <a:effectLst/>
                        </a:rPr>
                        <a:t>Proposed Improvements</a:t>
                      </a:r>
                      <a:endParaRPr lang="en-SG" sz="1800" b="0" i="0" u="none" strike="noStrike" dirty="0">
                        <a:solidFill>
                          <a:srgbClr val="000000"/>
                        </a:solidFill>
                        <a:effectLst/>
                        <a:latin typeface="Calibri" panose="020F0502020204030204" pitchFamily="34" charset="0"/>
                      </a:endParaRPr>
                    </a:p>
                  </a:txBody>
                  <a:tcPr marL="6350" marR="6350" marT="6351" marB="0" anchor="b"/>
                </a:tc>
                <a:extLst>
                  <a:ext uri="{0D108BD9-81ED-4DB2-BD59-A6C34878D82A}">
                    <a16:rowId xmlns:a16="http://schemas.microsoft.com/office/drawing/2014/main" val="3835690738"/>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82D454-6299-448D-9453-DB837220C0A1}"/>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User Profile Page</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4627419A-A1D2-4891-B092-9D6047A668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6" name="Picture 5">
            <a:extLst>
              <a:ext uri="{FF2B5EF4-FFF2-40B4-BE49-F238E27FC236}">
                <a16:creationId xmlns:a16="http://schemas.microsoft.com/office/drawing/2014/main" id="{10F739B0-A149-4E9F-B092-FE18A941CAA9}"/>
              </a:ext>
            </a:extLst>
          </p:cNvPr>
          <p:cNvPicPr>
            <a:picLocks noChangeAspect="1"/>
          </p:cNvPicPr>
          <p:nvPr/>
        </p:nvPicPr>
        <p:blipFill rotWithShape="1">
          <a:blip r:embed="rId2"/>
          <a:srcRect l="12201" r="13776"/>
          <a:stretch/>
        </p:blipFill>
        <p:spPr>
          <a:xfrm>
            <a:off x="2057742" y="1222753"/>
            <a:ext cx="6768752" cy="5452110"/>
          </a:xfrm>
          <a:prstGeom prst="rect">
            <a:avLst/>
          </a:prstGeom>
          <a:ln>
            <a:solidFill>
              <a:schemeClr val="bg1">
                <a:lumMod val="50000"/>
              </a:schemeClr>
            </a:solidFill>
          </a:ln>
        </p:spPr>
      </p:pic>
    </p:spTree>
    <p:extLst>
      <p:ext uri="{BB962C8B-B14F-4D97-AF65-F5344CB8AC3E}">
        <p14:creationId xmlns:p14="http://schemas.microsoft.com/office/powerpoint/2010/main" val="4144249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D4B1B7-D09B-43EC-8E95-428BAAFE485E}"/>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User Edit Profile </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A30243BF-DAFC-48DE-BB76-325776C6A1BB}"/>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6" name="Picture 5">
            <a:extLst>
              <a:ext uri="{FF2B5EF4-FFF2-40B4-BE49-F238E27FC236}">
                <a16:creationId xmlns:a16="http://schemas.microsoft.com/office/drawing/2014/main" id="{226C228C-9C4A-4CEC-A519-E6169669821D}"/>
              </a:ext>
            </a:extLst>
          </p:cNvPr>
          <p:cNvPicPr>
            <a:picLocks noChangeAspect="1"/>
          </p:cNvPicPr>
          <p:nvPr/>
        </p:nvPicPr>
        <p:blipFill rotWithShape="1">
          <a:blip r:embed="rId2"/>
          <a:srcRect l="12201" r="12988" b="23000"/>
          <a:stretch/>
        </p:blipFill>
        <p:spPr>
          <a:xfrm>
            <a:off x="827583" y="1772816"/>
            <a:ext cx="7675797" cy="3456384"/>
          </a:xfrm>
          <a:prstGeom prst="rect">
            <a:avLst/>
          </a:prstGeom>
          <a:ln>
            <a:solidFill>
              <a:schemeClr val="bg1">
                <a:lumMod val="50000"/>
              </a:schemeClr>
            </a:solidFill>
          </a:ln>
        </p:spPr>
      </p:pic>
    </p:spTree>
    <p:extLst>
      <p:ext uri="{BB962C8B-B14F-4D97-AF65-F5344CB8AC3E}">
        <p14:creationId xmlns:p14="http://schemas.microsoft.com/office/powerpoint/2010/main" val="206948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A702E9-97F3-47BB-AD24-E354C2AC2D0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Search User Page</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4242C6FE-86E5-4384-8B95-E437BEB46E51}"/>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6" name="Picture 5">
            <a:extLst>
              <a:ext uri="{FF2B5EF4-FFF2-40B4-BE49-F238E27FC236}">
                <a16:creationId xmlns:a16="http://schemas.microsoft.com/office/drawing/2014/main" id="{FFA7F2CC-A6EC-45D1-8DFC-706EA2CC067A}"/>
              </a:ext>
            </a:extLst>
          </p:cNvPr>
          <p:cNvPicPr>
            <a:picLocks noChangeAspect="1"/>
          </p:cNvPicPr>
          <p:nvPr/>
        </p:nvPicPr>
        <p:blipFill rotWithShape="1">
          <a:blip r:embed="rId2"/>
          <a:srcRect l="11413" r="11413" b="30201"/>
          <a:stretch/>
        </p:blipFill>
        <p:spPr>
          <a:xfrm>
            <a:off x="681386" y="2204864"/>
            <a:ext cx="7781228" cy="3078997"/>
          </a:xfrm>
          <a:prstGeom prst="rect">
            <a:avLst/>
          </a:prstGeom>
          <a:ln>
            <a:solidFill>
              <a:schemeClr val="bg1">
                <a:lumMod val="50000"/>
              </a:schemeClr>
            </a:solidFill>
          </a:ln>
        </p:spPr>
      </p:pic>
    </p:spTree>
    <p:extLst>
      <p:ext uri="{BB962C8B-B14F-4D97-AF65-F5344CB8AC3E}">
        <p14:creationId xmlns:p14="http://schemas.microsoft.com/office/powerpoint/2010/main" val="1150822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DB03BF-2C28-4EC7-AFEA-0629253FA41D}"/>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User – View Job</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07D3CEC1-8D3F-4EC4-A40C-A005AB87FA2B}"/>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6" name="Picture 5">
            <a:extLst>
              <a:ext uri="{FF2B5EF4-FFF2-40B4-BE49-F238E27FC236}">
                <a16:creationId xmlns:a16="http://schemas.microsoft.com/office/drawing/2014/main" id="{15670B0F-B815-4DF9-86D9-24A0F015AA1E}"/>
              </a:ext>
            </a:extLst>
          </p:cNvPr>
          <p:cNvPicPr>
            <a:picLocks noChangeAspect="1"/>
          </p:cNvPicPr>
          <p:nvPr/>
        </p:nvPicPr>
        <p:blipFill rotWithShape="1">
          <a:blip r:embed="rId2"/>
          <a:srcRect l="11391" t="-185" r="13161" b="61060"/>
          <a:stretch/>
        </p:blipFill>
        <p:spPr>
          <a:xfrm>
            <a:off x="323528" y="1557671"/>
            <a:ext cx="3816424" cy="5118622"/>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465B64AE-765C-42AD-A5AB-A2E5CED9BE2E}"/>
              </a:ext>
            </a:extLst>
          </p:cNvPr>
          <p:cNvPicPr/>
          <p:nvPr/>
        </p:nvPicPr>
        <p:blipFill rotWithShape="1">
          <a:blip r:embed="rId3">
            <a:extLst>
              <a:ext uri="{28A0092B-C50C-407E-A947-70E740481C1C}">
                <a14:useLocalDpi xmlns:a14="http://schemas.microsoft.com/office/drawing/2010/main" val="0"/>
              </a:ext>
            </a:extLst>
          </a:blip>
          <a:srcRect l="12123" r="11929" b="14706"/>
          <a:stretch/>
        </p:blipFill>
        <p:spPr bwMode="auto">
          <a:xfrm>
            <a:off x="3194849" y="3068960"/>
            <a:ext cx="5661025" cy="2781935"/>
          </a:xfrm>
          <a:prstGeom prst="rect">
            <a:avLst/>
          </a:prstGeom>
          <a:noFill/>
          <a:ln>
            <a:solidFill>
              <a:schemeClr val="bg1">
                <a:lumMod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7528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825973-4A19-4CFF-A359-75A22F023642}"/>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Apply Job</a:t>
            </a:r>
          </a:p>
          <a:p>
            <a:pPr>
              <a:spcBef>
                <a:spcPts val="600"/>
              </a:spcBef>
              <a:spcAft>
                <a:spcPts val="600"/>
              </a:spcAft>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D4E82911-F06D-496B-960E-A029484CEAF4}"/>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5" name="Picture 4">
            <a:extLst>
              <a:ext uri="{FF2B5EF4-FFF2-40B4-BE49-F238E27FC236}">
                <a16:creationId xmlns:a16="http://schemas.microsoft.com/office/drawing/2014/main" id="{3E4460B4-AF5F-48EE-9008-60971E697DF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844824"/>
            <a:ext cx="7232084" cy="4046378"/>
          </a:xfrm>
          <a:prstGeom prst="rect">
            <a:avLst/>
          </a:prstGeom>
          <a:noFill/>
          <a:ln>
            <a:solidFill>
              <a:schemeClr val="bg1">
                <a:lumMod val="50000"/>
              </a:schemeClr>
            </a:solidFill>
          </a:ln>
        </p:spPr>
      </p:pic>
    </p:spTree>
    <p:extLst>
      <p:ext uri="{BB962C8B-B14F-4D97-AF65-F5344CB8AC3E}">
        <p14:creationId xmlns:p14="http://schemas.microsoft.com/office/powerpoint/2010/main" val="1720945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5DA4CB-A307-495C-BA16-F94CF9F83A66}"/>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Admin Profile Page</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2D813AC5-078E-4C5B-ACD3-76F715CFFB4B}"/>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5" name="Picture 4">
            <a:extLst>
              <a:ext uri="{FF2B5EF4-FFF2-40B4-BE49-F238E27FC236}">
                <a16:creationId xmlns:a16="http://schemas.microsoft.com/office/drawing/2014/main" id="{BF000CB3-5199-4CC5-ADD8-F8E2F5E0CAA1}"/>
              </a:ext>
            </a:extLst>
          </p:cNvPr>
          <p:cNvPicPr/>
          <p:nvPr/>
        </p:nvPicPr>
        <p:blipFill rotWithShape="1">
          <a:blip r:embed="rId3" cstate="print">
            <a:extLst>
              <a:ext uri="{28A0092B-C50C-407E-A947-70E740481C1C}">
                <a14:useLocalDpi xmlns:a14="http://schemas.microsoft.com/office/drawing/2010/main" val="0"/>
              </a:ext>
            </a:extLst>
          </a:blip>
          <a:srcRect l="13083" r="12965"/>
          <a:stretch/>
        </p:blipFill>
        <p:spPr bwMode="auto">
          <a:xfrm>
            <a:off x="2483768" y="1277047"/>
            <a:ext cx="4679478" cy="5545138"/>
          </a:xfrm>
          <a:prstGeom prst="rect">
            <a:avLst/>
          </a:prstGeom>
          <a:noFill/>
          <a:ln w="9525" cap="flat" cmpd="sng" algn="ctr">
            <a:solidFill>
              <a:sysClr val="window" lastClr="FFFFFF">
                <a:lumMod val="50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0512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3974A-9904-4977-A6A6-0947E1147A7C}"/>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Admin View User Page</a:t>
            </a: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47F8E2A5-4427-4D04-B70C-D925F3CC528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5" name="Picture 4">
            <a:extLst>
              <a:ext uri="{FF2B5EF4-FFF2-40B4-BE49-F238E27FC236}">
                <a16:creationId xmlns:a16="http://schemas.microsoft.com/office/drawing/2014/main" id="{C8C75B4F-0078-43B1-BB27-34B286EC7125}"/>
              </a:ext>
            </a:extLst>
          </p:cNvPr>
          <p:cNvPicPr/>
          <p:nvPr/>
        </p:nvPicPr>
        <p:blipFill rotWithShape="1">
          <a:blip r:embed="rId2" cstate="print">
            <a:extLst>
              <a:ext uri="{28A0092B-C50C-407E-A947-70E740481C1C}">
                <a14:useLocalDpi xmlns:a14="http://schemas.microsoft.com/office/drawing/2010/main" val="0"/>
              </a:ext>
            </a:extLst>
          </a:blip>
          <a:srcRect b="9575"/>
          <a:stretch/>
        </p:blipFill>
        <p:spPr bwMode="auto">
          <a:xfrm>
            <a:off x="647564" y="2132856"/>
            <a:ext cx="7848872" cy="3365787"/>
          </a:xfrm>
          <a:prstGeom prst="rect">
            <a:avLst/>
          </a:prstGeom>
          <a:noFill/>
          <a:ln w="9525" cap="flat" cmpd="sng" algn="ctr">
            <a:solidFill>
              <a:sysClr val="window" lastClr="FFFFFF">
                <a:lumMod val="50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A22DE93-81DD-4941-A675-67BC3218C90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13007" y="1695023"/>
            <a:ext cx="3423285" cy="335915"/>
          </a:xfrm>
          <a:prstGeom prst="rect">
            <a:avLst/>
          </a:prstGeom>
          <a:noFill/>
          <a:ln>
            <a:noFill/>
          </a:ln>
        </p:spPr>
      </p:pic>
    </p:spTree>
    <p:extLst>
      <p:ext uri="{BB962C8B-B14F-4D97-AF65-F5344CB8AC3E}">
        <p14:creationId xmlns:p14="http://schemas.microsoft.com/office/powerpoint/2010/main" val="3724638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A1D147-9DC9-44FC-89EF-241632DC5403}"/>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Bulk Email</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ECFF5E19-3466-48D8-8E93-E829C82AD9C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6" name="Picture 5">
            <a:extLst>
              <a:ext uri="{FF2B5EF4-FFF2-40B4-BE49-F238E27FC236}">
                <a16:creationId xmlns:a16="http://schemas.microsoft.com/office/drawing/2014/main" id="{7DBA05C5-883A-490E-974E-6B926C45120A}"/>
              </a:ext>
            </a:extLst>
          </p:cNvPr>
          <p:cNvPicPr>
            <a:picLocks noChangeAspect="1"/>
          </p:cNvPicPr>
          <p:nvPr/>
        </p:nvPicPr>
        <p:blipFill rotWithShape="1">
          <a:blip r:embed="rId2"/>
          <a:srcRect l="12200" r="11413" b="5001"/>
          <a:stretch/>
        </p:blipFill>
        <p:spPr>
          <a:xfrm>
            <a:off x="800248" y="2132856"/>
            <a:ext cx="7543503" cy="4104456"/>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ACE7EA78-3340-404F-BEDC-283637BDC7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50859" y="1709311"/>
            <a:ext cx="3472180" cy="307340"/>
          </a:xfrm>
          <a:prstGeom prst="rect">
            <a:avLst/>
          </a:prstGeom>
          <a:noFill/>
          <a:ln>
            <a:noFill/>
          </a:ln>
        </p:spPr>
      </p:pic>
    </p:spTree>
    <p:extLst>
      <p:ext uri="{BB962C8B-B14F-4D97-AF65-F5344CB8AC3E}">
        <p14:creationId xmlns:p14="http://schemas.microsoft.com/office/powerpoint/2010/main" val="3868119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0624F2-AECB-4BBF-ABD2-777AF35C461B}"/>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Post Job</a:t>
            </a:r>
          </a:p>
          <a:p>
            <a:pPr>
              <a:spcBef>
                <a:spcPts val="600"/>
              </a:spcBef>
              <a:spcAft>
                <a:spcPts val="600"/>
              </a:spcAft>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3F42D37E-AC63-4279-9A82-22CCE68FDF5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5" name="Picture 4">
            <a:extLst>
              <a:ext uri="{FF2B5EF4-FFF2-40B4-BE49-F238E27FC236}">
                <a16:creationId xmlns:a16="http://schemas.microsoft.com/office/drawing/2014/main" id="{603ACFE3-75FB-45D5-8F14-8ED0BE3060E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916832"/>
            <a:ext cx="6580450" cy="4686389"/>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F7815CFD-468D-461D-8B88-24824E9E737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38109" y="1489477"/>
            <a:ext cx="3529965" cy="314960"/>
          </a:xfrm>
          <a:prstGeom prst="rect">
            <a:avLst/>
          </a:prstGeom>
          <a:noFill/>
          <a:ln>
            <a:noFill/>
          </a:ln>
        </p:spPr>
      </p:pic>
    </p:spTree>
    <p:extLst>
      <p:ext uri="{BB962C8B-B14F-4D97-AF65-F5344CB8AC3E}">
        <p14:creationId xmlns:p14="http://schemas.microsoft.com/office/powerpoint/2010/main" val="68274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783F52-4EF2-4087-957F-7DF756884B3C}"/>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View Job Response</a:t>
            </a:r>
          </a:p>
          <a:p>
            <a:pPr>
              <a:spcBef>
                <a:spcPts val="600"/>
              </a:spcBef>
              <a:spcAft>
                <a:spcPts val="600"/>
              </a:spcAft>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BF39796C-BED4-4AED-ADC1-F1B7AE9C38F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5" name="Picture 4">
            <a:extLst>
              <a:ext uri="{FF2B5EF4-FFF2-40B4-BE49-F238E27FC236}">
                <a16:creationId xmlns:a16="http://schemas.microsoft.com/office/drawing/2014/main" id="{04119DF5-DD82-4A6B-BF7C-B2070F3D26B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692" y="2068234"/>
            <a:ext cx="7992888" cy="4384953"/>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2E45DB5E-636A-4AA5-8101-63A931CE68F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66095" y="1506577"/>
            <a:ext cx="3499485" cy="335280"/>
          </a:xfrm>
          <a:prstGeom prst="rect">
            <a:avLst/>
          </a:prstGeom>
          <a:noFill/>
          <a:ln>
            <a:noFill/>
          </a:ln>
        </p:spPr>
      </p:pic>
    </p:spTree>
    <p:extLst>
      <p:ext uri="{BB962C8B-B14F-4D97-AF65-F5344CB8AC3E}">
        <p14:creationId xmlns:p14="http://schemas.microsoft.com/office/powerpoint/2010/main" val="3644924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dirty="0">
                <a:solidFill>
                  <a:schemeClr val="tx1"/>
                </a:solidFill>
              </a:rPr>
              <a:t>List types of Testing</a:t>
            </a:r>
          </a:p>
          <a:p>
            <a:pPr marL="742950" lvl="1" indent="-285750">
              <a:spcBef>
                <a:spcPts val="600"/>
              </a:spcBef>
              <a:spcAft>
                <a:spcPts val="600"/>
              </a:spcAft>
              <a:buFont typeface="Calibri" panose="020F0502020204030204" pitchFamily="34" charset="0"/>
              <a:buChar char="‒"/>
              <a:defRPr/>
            </a:pPr>
            <a:r>
              <a:rPr lang="en-SG" sz="1800" dirty="0">
                <a:solidFill>
                  <a:schemeClr val="tx1"/>
                </a:solidFill>
              </a:rPr>
              <a:t>Unit testing</a:t>
            </a:r>
          </a:p>
          <a:p>
            <a:pPr marL="742950" lvl="1" indent="-285750">
              <a:spcBef>
                <a:spcPts val="600"/>
              </a:spcBef>
              <a:spcAft>
                <a:spcPts val="600"/>
              </a:spcAft>
              <a:buFont typeface="Calibri" panose="020F0502020204030204" pitchFamily="34" charset="0"/>
              <a:buChar char="‒"/>
              <a:defRPr/>
            </a:pPr>
            <a:r>
              <a:rPr lang="en-SG" sz="1800" dirty="0">
                <a:solidFill>
                  <a:schemeClr val="tx1"/>
                </a:solidFill>
              </a:rPr>
              <a:t>UAT testing</a:t>
            </a:r>
          </a:p>
          <a:p>
            <a:pPr marL="742950" lvl="1" indent="-285750">
              <a:spcBef>
                <a:spcPts val="600"/>
              </a:spcBef>
              <a:spcAft>
                <a:spcPts val="600"/>
              </a:spcAft>
              <a:buFont typeface="Calibri" panose="020F0502020204030204" pitchFamily="34" charset="0"/>
              <a:buChar char="‒"/>
              <a:defRPr/>
            </a:pPr>
            <a:r>
              <a:rPr lang="en-SG" sz="1800" dirty="0">
                <a:solidFill>
                  <a:schemeClr val="tx1"/>
                </a:solidFill>
              </a:rPr>
              <a:t>Integration testing</a:t>
            </a:r>
          </a:p>
          <a:p>
            <a:pPr marL="742950" lvl="1" indent="-285750">
              <a:spcBef>
                <a:spcPts val="600"/>
              </a:spcBef>
              <a:spcAft>
                <a:spcPts val="600"/>
              </a:spcAft>
              <a:buFont typeface="Calibri" panose="020F0502020204030204" pitchFamily="34" charset="0"/>
              <a:buChar char="‒"/>
              <a:defRPr/>
            </a:pPr>
            <a:r>
              <a:rPr lang="en-SG" sz="1800" dirty="0">
                <a:solidFill>
                  <a:schemeClr val="tx1"/>
                </a:solidFill>
              </a:rPr>
              <a:t>Beta testing</a:t>
            </a:r>
          </a:p>
          <a:p>
            <a:pPr marL="742950" lvl="1" indent="-285750">
              <a:spcBef>
                <a:spcPts val="600"/>
              </a:spcBef>
              <a:spcAft>
                <a:spcPts val="600"/>
              </a:spcAft>
              <a:buFont typeface="Calibri" panose="020F0502020204030204" pitchFamily="34" charset="0"/>
              <a:buChar char="‒"/>
              <a:defRPr/>
            </a:pPr>
            <a:r>
              <a:rPr lang="en-SG" sz="1800" dirty="0">
                <a:solidFill>
                  <a:schemeClr val="tx1"/>
                </a:solidFill>
              </a:rPr>
              <a:t>Black box testing</a:t>
            </a:r>
          </a:p>
          <a:p>
            <a:pPr marL="742950" lvl="1" indent="-285750">
              <a:spcBef>
                <a:spcPts val="600"/>
              </a:spcBef>
              <a:spcAft>
                <a:spcPts val="600"/>
              </a:spcAft>
              <a:buFont typeface="Calibri" panose="020F0502020204030204" pitchFamily="34" charset="0"/>
              <a:buChar char="‒"/>
              <a:defRPr/>
            </a:pPr>
            <a:r>
              <a:rPr lang="en-SG" sz="1800" dirty="0">
                <a:solidFill>
                  <a:schemeClr val="tx1"/>
                </a:solidFill>
              </a:rPr>
              <a:t>White box testing</a:t>
            </a:r>
          </a:p>
          <a:p>
            <a:pPr marL="742950" lvl="1" indent="-285750">
              <a:spcBef>
                <a:spcPts val="600"/>
              </a:spcBef>
              <a:spcAft>
                <a:spcPts val="600"/>
              </a:spcAft>
              <a:buFont typeface="Calibri" panose="020F0502020204030204" pitchFamily="34" charset="0"/>
              <a:buChar char="‒"/>
              <a:defRPr/>
            </a:pPr>
            <a:r>
              <a:rPr lang="en-SG" sz="1800" dirty="0">
                <a:solidFill>
                  <a:schemeClr val="tx1"/>
                </a:solidFill>
              </a:rPr>
              <a:t>Usability testing</a:t>
            </a:r>
          </a:p>
          <a:p>
            <a:pPr marL="742950" lvl="1" indent="-285750">
              <a:spcBef>
                <a:spcPts val="600"/>
              </a:spcBef>
              <a:spcAft>
                <a:spcPts val="600"/>
              </a:spcAft>
              <a:buFont typeface="Calibri" panose="020F0502020204030204" pitchFamily="34" charset="0"/>
              <a:buChar char="‒"/>
              <a:defRPr/>
            </a:pPr>
            <a:r>
              <a:rPr lang="en-SG" sz="1800" dirty="0">
                <a:solidFill>
                  <a:schemeClr val="tx1"/>
                </a:solidFill>
              </a:rPr>
              <a:t>Load testing</a:t>
            </a:r>
          </a:p>
          <a:p>
            <a:pPr marL="742950" lvl="1" indent="-285750">
              <a:spcBef>
                <a:spcPts val="600"/>
              </a:spcBef>
              <a:spcAft>
                <a:spcPts val="600"/>
              </a:spcAft>
              <a:buFont typeface="Calibri" panose="020F0502020204030204" pitchFamily="34" charset="0"/>
              <a:buChar char="‒"/>
              <a:defRPr/>
            </a:pPr>
            <a:r>
              <a:rPr lang="en-SG" sz="1800" dirty="0">
                <a:solidFill>
                  <a:schemeClr val="tx1"/>
                </a:solidFill>
              </a:rPr>
              <a:t>Security testing</a:t>
            </a: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94331FA0-15E3-4135-AFB1-6AC8025EA05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Different Types of Testing</a:t>
            </a:r>
            <a:endParaRPr lang="en-US" altLang="en-US" sz="2800" dirty="0">
              <a:solidFill>
                <a:schemeClr val="bg1"/>
              </a:solidFill>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1B0DFB-B8FB-42F9-9EF3-BE164352F4BC}"/>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List Jobs</a:t>
            </a:r>
          </a:p>
          <a:p>
            <a:pPr>
              <a:spcBef>
                <a:spcPts val="600"/>
              </a:spcBef>
              <a:spcAft>
                <a:spcPts val="600"/>
              </a:spcAft>
              <a:defRPr/>
            </a:pPr>
            <a:endParaRPr lang="en-SG" b="1" dirty="0">
              <a:solidFill>
                <a:schemeClr val="tx1"/>
              </a:solidFill>
            </a:endParaRPr>
          </a:p>
          <a:p>
            <a:pPr>
              <a:spcBef>
                <a:spcPts val="600"/>
              </a:spcBef>
              <a:spcAft>
                <a:spcPts val="600"/>
              </a:spcAft>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95943DA4-AA21-4F67-9493-564D89B45F6C}"/>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pic>
        <p:nvPicPr>
          <p:cNvPr id="5" name="Picture 4">
            <a:extLst>
              <a:ext uri="{FF2B5EF4-FFF2-40B4-BE49-F238E27FC236}">
                <a16:creationId xmlns:a16="http://schemas.microsoft.com/office/drawing/2014/main" id="{CEBE8421-33AC-4E4D-8E4C-426B94C4F8D2}"/>
              </a:ext>
            </a:extLst>
          </p:cNvPr>
          <p:cNvPicPr/>
          <p:nvPr/>
        </p:nvPicPr>
        <p:blipFill rotWithShape="1">
          <a:blip r:embed="rId2" cstate="print">
            <a:extLst>
              <a:ext uri="{28A0092B-C50C-407E-A947-70E740481C1C}">
                <a14:useLocalDpi xmlns:a14="http://schemas.microsoft.com/office/drawing/2010/main" val="0"/>
              </a:ext>
            </a:extLst>
          </a:blip>
          <a:srcRect l="13382" r="13809" b="22859"/>
          <a:stretch/>
        </p:blipFill>
        <p:spPr bwMode="auto">
          <a:xfrm>
            <a:off x="1403648" y="1916832"/>
            <a:ext cx="5118840" cy="4695686"/>
          </a:xfrm>
          <a:prstGeom prst="rect">
            <a:avLst/>
          </a:prstGeom>
          <a:noFill/>
          <a:ln>
            <a:solidFill>
              <a:schemeClr val="bg1">
                <a:lumMod val="50000"/>
              </a:schemeClr>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DB0387B-4447-46D6-8450-F61F6B963BF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00448" y="1493922"/>
            <a:ext cx="3622040" cy="306070"/>
          </a:xfrm>
          <a:prstGeom prst="rect">
            <a:avLst/>
          </a:prstGeom>
          <a:noFill/>
          <a:ln>
            <a:noFill/>
          </a:ln>
        </p:spPr>
      </p:pic>
    </p:spTree>
    <p:extLst>
      <p:ext uri="{BB962C8B-B14F-4D97-AF65-F5344CB8AC3E}">
        <p14:creationId xmlns:p14="http://schemas.microsoft.com/office/powerpoint/2010/main" val="1259139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6CCC65-D445-4D76-9816-F66838D5F4F2}"/>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11. Proposed Improvements</a:t>
            </a:r>
          </a:p>
        </p:txBody>
      </p:sp>
      <p:sp>
        <p:nvSpPr>
          <p:cNvPr id="4" name="Rectangle 3">
            <a:extLst>
              <a:ext uri="{FF2B5EF4-FFF2-40B4-BE49-F238E27FC236}">
                <a16:creationId xmlns:a16="http://schemas.microsoft.com/office/drawing/2014/main" id="{4C0EE29C-B238-4462-837C-0D2968B2A00B}"/>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List of Improvements</a:t>
            </a:r>
          </a:p>
          <a:p>
            <a:pPr marL="742950" lvl="1" indent="-285750">
              <a:buFont typeface="Wingdings" panose="05000000000000000000" pitchFamily="2" charset="2"/>
              <a:buChar char="§"/>
              <a:defRPr/>
            </a:pPr>
            <a:r>
              <a:rPr lang="en-SG" dirty="0">
                <a:solidFill>
                  <a:schemeClr val="tx1"/>
                </a:solidFill>
              </a:rPr>
              <a:t>Making better test script</a:t>
            </a:r>
          </a:p>
          <a:p>
            <a:pPr marL="742950" lvl="1" indent="-285750">
              <a:buFont typeface="Wingdings" panose="05000000000000000000" pitchFamily="2" charset="2"/>
              <a:buChar char="§"/>
              <a:defRPr/>
            </a:pPr>
            <a:r>
              <a:rPr lang="en-SG" dirty="0">
                <a:solidFill>
                  <a:schemeClr val="tx1"/>
                </a:solidFill>
              </a:rPr>
              <a:t>Learn more about testing software application</a:t>
            </a: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Tree>
    <p:extLst>
      <p:ext uri="{BB962C8B-B14F-4D97-AF65-F5344CB8AC3E}">
        <p14:creationId xmlns:p14="http://schemas.microsoft.com/office/powerpoint/2010/main" val="1913125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9C695EF4-9E71-417F-97BA-1FBCBE6433CC}"/>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Different Types of Testing</a:t>
            </a:r>
            <a:endParaRPr lang="en-US" altLang="en-US" sz="2800" dirty="0">
              <a:solidFill>
                <a:schemeClr val="bg1"/>
              </a:solidFill>
              <a:cs typeface="Arial" panose="020B0604020202020204" pitchFamily="34" charset="0"/>
            </a:endParaRPr>
          </a:p>
        </p:txBody>
      </p:sp>
      <p:sp>
        <p:nvSpPr>
          <p:cNvPr id="7" name="Rectangle 6">
            <a:extLst>
              <a:ext uri="{FF2B5EF4-FFF2-40B4-BE49-F238E27FC236}">
                <a16:creationId xmlns:a16="http://schemas.microsoft.com/office/drawing/2014/main" id="{26F315A1-DEFF-402D-8C2F-5BE95DCD0F93}"/>
              </a:ext>
            </a:extLst>
          </p:cNvPr>
          <p:cNvSpPr/>
          <p:nvPr/>
        </p:nvSpPr>
        <p:spPr>
          <a:xfrm>
            <a:off x="143668" y="1196752"/>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Functional Testing</a:t>
            </a:r>
          </a:p>
          <a:p>
            <a:pPr marL="342900" indent="-342900">
              <a:spcBef>
                <a:spcPts val="600"/>
              </a:spcBef>
              <a:spcAft>
                <a:spcPts val="600"/>
              </a:spcAft>
              <a:buFont typeface="Arial" panose="020B0604020202020204" pitchFamily="34" charset="0"/>
              <a:buChar char="•"/>
              <a:defRPr/>
            </a:pPr>
            <a:r>
              <a:rPr lang="en-SG" sz="2000" b="1" dirty="0">
                <a:solidFill>
                  <a:schemeClr val="tx1"/>
                </a:solidFill>
              </a:rPr>
              <a:t>Unit Testing </a:t>
            </a: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8" name="TextBox 7">
            <a:extLst>
              <a:ext uri="{FF2B5EF4-FFF2-40B4-BE49-F238E27FC236}">
                <a16:creationId xmlns:a16="http://schemas.microsoft.com/office/drawing/2014/main" id="{4D8150E2-19BF-4DC4-AD6A-8E73B980D7E4}"/>
              </a:ext>
            </a:extLst>
          </p:cNvPr>
          <p:cNvSpPr txBox="1"/>
          <p:nvPr/>
        </p:nvSpPr>
        <p:spPr>
          <a:xfrm>
            <a:off x="318514" y="2401506"/>
            <a:ext cx="4464496" cy="3043718"/>
          </a:xfrm>
          <a:prstGeom prst="rect">
            <a:avLst/>
          </a:prstGeom>
          <a:noFill/>
        </p:spPr>
        <p:txBody>
          <a:bodyPr wrap="square" rtlCol="0">
            <a:spAutoFit/>
          </a:bodyPr>
          <a:lstStyle/>
          <a:p>
            <a:pPr marL="775970" marR="0" indent="0" algn="just">
              <a:lnSpc>
                <a:spcPct val="115000"/>
              </a:lnSpc>
              <a:spcBef>
                <a:spcPts val="600"/>
              </a:spcBef>
              <a:spcAft>
                <a:spcPts val="200"/>
              </a:spcAft>
              <a:tabLst>
                <a:tab pos="3060700" algn="l"/>
              </a:tabLst>
            </a:pPr>
            <a:r>
              <a:rPr lang="en-US" sz="14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Unit testing is a </a:t>
            </a:r>
            <a:r>
              <a:rPr lang="en-US" sz="1400" u="sng" dirty="0">
                <a:solidFill>
                  <a:srgbClr val="000000"/>
                </a:solidFill>
                <a:effectLst/>
                <a:latin typeface="Verdana" panose="020B0604030504040204" pitchFamily="34" charset="0"/>
                <a:ea typeface="Calibri" panose="020F0502020204030204" pitchFamily="34" charset="0"/>
                <a:cs typeface="Arial" panose="020B0604020202020204" pitchFamily="34" charset="0"/>
                <a:hlinkClick r:id="rId2"/>
              </a:rPr>
              <a:t>software</a:t>
            </a:r>
            <a:r>
              <a:rPr lang="en-US" sz="14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 development process in which the smallest testable parts of an </a:t>
            </a:r>
            <a:r>
              <a:rPr lang="en-US" sz="1400" u="sng" dirty="0">
                <a:solidFill>
                  <a:srgbClr val="000000"/>
                </a:solidFill>
                <a:effectLst/>
                <a:latin typeface="Verdana" panose="020B0604030504040204" pitchFamily="34" charset="0"/>
                <a:ea typeface="Calibri" panose="020F0502020204030204" pitchFamily="34" charset="0"/>
                <a:cs typeface="Arial" panose="020B0604020202020204" pitchFamily="34" charset="0"/>
                <a:hlinkClick r:id="rId3"/>
              </a:rPr>
              <a:t>application</a:t>
            </a:r>
            <a:r>
              <a:rPr lang="en-US" sz="14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 called units, are individually and independently scrutinized for proper operation. This testing methodology is done during the development process by the software developers and sometimes QA staff.  The main objective of unit testing is to isolate written code to test and determine if it works as intended.</a:t>
            </a:r>
            <a:endParaRPr lang="en-US" sz="1400" dirty="0">
              <a:effectLst/>
              <a:latin typeface="Cambria" panose="02040503050406030204" pitchFamily="18"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9204E35-88CA-4899-A227-4EBB002C6BAD}"/>
              </a:ext>
            </a:extLst>
          </p:cNvPr>
          <p:cNvPicPr/>
          <p:nvPr/>
        </p:nvPicPr>
        <p:blipFill>
          <a:blip r:embed="rId4">
            <a:extLst>
              <a:ext uri="{28A0092B-C50C-407E-A947-70E740481C1C}">
                <a14:useLocalDpi xmlns:a14="http://schemas.microsoft.com/office/drawing/2010/main" val="0"/>
              </a:ext>
            </a:extLst>
          </a:blip>
          <a:stretch>
            <a:fillRect/>
          </a:stretch>
        </p:blipFill>
        <p:spPr>
          <a:xfrm>
            <a:off x="5359074" y="2257490"/>
            <a:ext cx="3029350" cy="3067914"/>
          </a:xfrm>
          <a:prstGeom prst="rect">
            <a:avLst/>
          </a:prstGeom>
        </p:spPr>
      </p:pic>
    </p:spTree>
    <p:extLst>
      <p:ext uri="{BB962C8B-B14F-4D97-AF65-F5344CB8AC3E}">
        <p14:creationId xmlns:p14="http://schemas.microsoft.com/office/powerpoint/2010/main" val="627492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CD7393-1AA7-4336-9B76-825868D000CB}"/>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Arial" panose="020B0604020202020204" pitchFamily="34" charset="0"/>
              <a:buChar char="•"/>
              <a:defRPr/>
            </a:pPr>
            <a:r>
              <a:rPr lang="en-SG" sz="2000" b="1" dirty="0">
                <a:solidFill>
                  <a:schemeClr val="tx1"/>
                </a:solidFill>
              </a:rPr>
              <a:t>User Acceptance Test</a:t>
            </a:r>
          </a:p>
          <a:p>
            <a:pP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BDC454D8-84E7-4871-959D-810E65A5A7E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Different Types of Testing</a:t>
            </a:r>
            <a:endParaRPr lang="en-US" altLang="en-US" sz="2800" dirty="0">
              <a:solidFill>
                <a:schemeClr val="bg1"/>
              </a:solidFill>
              <a:cs typeface="Arial" panose="020B0604020202020204" pitchFamily="34" charset="0"/>
            </a:endParaRPr>
          </a:p>
        </p:txBody>
      </p:sp>
      <p:sp>
        <p:nvSpPr>
          <p:cNvPr id="5" name="TextBox 4">
            <a:extLst>
              <a:ext uri="{FF2B5EF4-FFF2-40B4-BE49-F238E27FC236}">
                <a16:creationId xmlns:a16="http://schemas.microsoft.com/office/drawing/2014/main" id="{450F38E8-70D9-454B-9156-B58E5D4CC3F9}"/>
              </a:ext>
            </a:extLst>
          </p:cNvPr>
          <p:cNvSpPr txBox="1"/>
          <p:nvPr/>
        </p:nvSpPr>
        <p:spPr>
          <a:xfrm>
            <a:off x="-34859" y="2146365"/>
            <a:ext cx="5976664" cy="1557158"/>
          </a:xfrm>
          <a:prstGeom prst="rect">
            <a:avLst/>
          </a:prstGeom>
          <a:noFill/>
        </p:spPr>
        <p:txBody>
          <a:bodyPr wrap="square" rtlCol="0">
            <a:spAutoFit/>
          </a:bodyPr>
          <a:lstStyle/>
          <a:p>
            <a:pPr marL="775970" marR="0" indent="0" algn="just">
              <a:lnSpc>
                <a:spcPct val="115000"/>
              </a:lnSpc>
              <a:spcBef>
                <a:spcPts val="600"/>
              </a:spcBef>
              <a:spcAft>
                <a:spcPts val="200"/>
              </a:spcAft>
              <a:tabLst>
                <a:tab pos="3060700" algn="l"/>
              </a:tabLst>
            </a:pPr>
            <a:r>
              <a:rPr lang="en-US" sz="1400" dirty="0">
                <a:effectLst/>
                <a:latin typeface="Verdana" panose="020B0604030504040204" pitchFamily="34" charset="0"/>
                <a:ea typeface="Calibri" panose="020F0502020204030204" pitchFamily="34" charset="0"/>
                <a:cs typeface="Arial" panose="020B0604020202020204" pitchFamily="34" charset="0"/>
              </a:rPr>
              <a:t>UAT (User Acceptance Testing) is a type of testing performed by the end-user or the client to verify the software system before moving the software application to the production environment. UAR is done in the final phase of testing after functional, integration, and system testing is done</a:t>
            </a:r>
            <a:endParaRPr lang="en-US" sz="1400" dirty="0">
              <a:effectLst/>
              <a:latin typeface="Cambria" panose="02040503050406030204" pitchFamily="18"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40CC45-B0C8-4ACB-86F6-CAD6B59FB433}"/>
              </a:ext>
            </a:extLst>
          </p:cNvPr>
          <p:cNvPicPr/>
          <p:nvPr/>
        </p:nvPicPr>
        <p:blipFill>
          <a:blip r:embed="rId2">
            <a:extLst>
              <a:ext uri="{28A0092B-C50C-407E-A947-70E740481C1C}">
                <a14:useLocalDpi xmlns:a14="http://schemas.microsoft.com/office/drawing/2010/main" val="0"/>
              </a:ext>
            </a:extLst>
          </a:blip>
          <a:stretch>
            <a:fillRect/>
          </a:stretch>
        </p:blipFill>
        <p:spPr>
          <a:xfrm>
            <a:off x="1709323" y="3703523"/>
            <a:ext cx="5887014" cy="2520131"/>
          </a:xfrm>
          <a:prstGeom prst="rect">
            <a:avLst/>
          </a:prstGeom>
        </p:spPr>
      </p:pic>
    </p:spTree>
    <p:extLst>
      <p:ext uri="{BB962C8B-B14F-4D97-AF65-F5344CB8AC3E}">
        <p14:creationId xmlns:p14="http://schemas.microsoft.com/office/powerpoint/2010/main" val="3677271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7914BE-0A30-4BB7-9499-13ADFDDCFE74}"/>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r>
              <a:rPr lang="en-SG" sz="2000" b="1" dirty="0">
                <a:solidFill>
                  <a:schemeClr val="tx1"/>
                </a:solidFill>
              </a:rPr>
              <a:t>Non-</a:t>
            </a:r>
            <a:r>
              <a:rPr lang="en-SG" sz="2000" b="1" dirty="0" err="1">
                <a:solidFill>
                  <a:schemeClr val="tx1"/>
                </a:solidFill>
              </a:rPr>
              <a:t>Funtional</a:t>
            </a:r>
            <a:r>
              <a:rPr lang="en-SG" sz="2000" b="1" dirty="0">
                <a:solidFill>
                  <a:schemeClr val="tx1"/>
                </a:solidFill>
              </a:rPr>
              <a:t> Testing</a:t>
            </a:r>
          </a:p>
          <a:p>
            <a:pPr marL="342900" indent="-342900">
              <a:buFont typeface="Arial" panose="020B0604020202020204" pitchFamily="34" charset="0"/>
              <a:buChar char="•"/>
              <a:defRPr/>
            </a:pPr>
            <a:r>
              <a:rPr lang="en-SG" sz="2000" b="1" dirty="0">
                <a:solidFill>
                  <a:schemeClr val="tx1"/>
                </a:solidFill>
              </a:rPr>
              <a:t>Cross-browser Testing</a:t>
            </a:r>
          </a:p>
          <a:p>
            <a:pPr marL="342900" indent="-342900">
              <a:buFont typeface="Arial" panose="020B0604020202020204" pitchFamily="34" charset="0"/>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4136568E-EDAC-4DE2-8994-40767211B30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Different Types of Testing</a:t>
            </a:r>
            <a:endParaRPr lang="en-US" altLang="en-US" sz="2800" dirty="0">
              <a:solidFill>
                <a:schemeClr val="bg1"/>
              </a:solidFill>
              <a:cs typeface="Arial" panose="020B0604020202020204" pitchFamily="34" charset="0"/>
            </a:endParaRPr>
          </a:p>
        </p:txBody>
      </p:sp>
      <p:sp>
        <p:nvSpPr>
          <p:cNvPr id="5" name="TextBox 4">
            <a:extLst>
              <a:ext uri="{FF2B5EF4-FFF2-40B4-BE49-F238E27FC236}">
                <a16:creationId xmlns:a16="http://schemas.microsoft.com/office/drawing/2014/main" id="{4FE6892E-3656-426D-A09C-C585F5DD8BD2}"/>
              </a:ext>
            </a:extLst>
          </p:cNvPr>
          <p:cNvSpPr txBox="1"/>
          <p:nvPr/>
        </p:nvSpPr>
        <p:spPr>
          <a:xfrm>
            <a:off x="325362" y="2317810"/>
            <a:ext cx="4030613" cy="3303468"/>
          </a:xfrm>
          <a:prstGeom prst="rect">
            <a:avLst/>
          </a:prstGeom>
          <a:noFill/>
        </p:spPr>
        <p:txBody>
          <a:bodyPr wrap="square" rtlCol="0">
            <a:spAutoFit/>
          </a:bodyPr>
          <a:lstStyle/>
          <a:p>
            <a:pPr marL="228600" marR="0" indent="0" algn="just">
              <a:lnSpc>
                <a:spcPct val="150000"/>
              </a:lnSpc>
              <a:spcBef>
                <a:spcPts val="1800"/>
              </a:spcBef>
              <a:spcAft>
                <a:spcPts val="600"/>
              </a:spcAft>
            </a:pPr>
            <a:r>
              <a:rPr lang="en-SG" sz="1400" b="0" dirty="0">
                <a:effectLst/>
                <a:latin typeface="Verdana" panose="020B0604030504040204" pitchFamily="34" charset="0"/>
                <a:ea typeface="Verdana" panose="020B0604030504040204" pitchFamily="34" charset="0"/>
                <a:cs typeface="Times New Roman" panose="02020603050405020304" pitchFamily="18" charset="0"/>
              </a:rPr>
              <a:t>cross-browser testing, additionally called browser testing, is a great assurance (QA) system that checks whether a web-based totally application, site, or web page feature is meant to stop users across multiple browsers and devices.</a:t>
            </a:r>
            <a:endParaRPr lang="en-US" sz="1400" b="1" dirty="0">
              <a:effectLst/>
              <a:latin typeface="Verdana" panose="020B0604030504040204" pitchFamily="34" charset="0"/>
              <a:ea typeface="Verdana" panose="020B0604030504040204" pitchFamily="34" charset="0"/>
              <a:cs typeface="Arial" panose="020B0604020202020204" pitchFamily="34" charset="0"/>
            </a:endParaRPr>
          </a:p>
          <a:p>
            <a:pPr marL="342900" marR="0" lvl="0" indent="-342900" algn="just">
              <a:lnSpc>
                <a:spcPts val="1300"/>
              </a:lnSpc>
              <a:spcBef>
                <a:spcPts val="400"/>
              </a:spcBef>
              <a:spcAft>
                <a:spcPts val="200"/>
              </a:spcAft>
              <a:buFont typeface="Symbol" panose="05050102010706020507" pitchFamily="18" charset="2"/>
              <a:buChar char=""/>
            </a:pPr>
            <a:r>
              <a:rPr lang="en-US" sz="1400" b="0" dirty="0">
                <a:effectLst/>
                <a:latin typeface="Verdana" panose="020B0604030504040204" pitchFamily="34" charset="0"/>
                <a:ea typeface="Verdana" panose="020B0604030504040204" pitchFamily="34" charset="0"/>
                <a:cs typeface="Arial" panose="020B0604020202020204" pitchFamily="34" charset="0"/>
              </a:rPr>
              <a:t>Reduction of repetitive work</a:t>
            </a:r>
            <a:endParaRPr lang="en-US" sz="1400" b="1" dirty="0">
              <a:effectLst/>
              <a:latin typeface="Verdana" panose="020B0604030504040204" pitchFamily="34" charset="0"/>
              <a:ea typeface="Verdana" panose="020B0604030504040204" pitchFamily="34" charset="0"/>
              <a:cs typeface="Arial" panose="020B0604020202020204" pitchFamily="34" charset="0"/>
            </a:endParaRPr>
          </a:p>
          <a:p>
            <a:pPr marL="342900" marR="0" lvl="0" indent="-342900" algn="just">
              <a:lnSpc>
                <a:spcPts val="1300"/>
              </a:lnSpc>
              <a:spcBef>
                <a:spcPts val="400"/>
              </a:spcBef>
              <a:spcAft>
                <a:spcPts val="200"/>
              </a:spcAft>
              <a:buFont typeface="Symbol" panose="05050102010706020507" pitchFamily="18" charset="2"/>
              <a:buChar char=""/>
            </a:pPr>
            <a:r>
              <a:rPr lang="en-US" sz="1400" b="0" dirty="0">
                <a:effectLst/>
                <a:latin typeface="Verdana" panose="020B0604030504040204" pitchFamily="34" charset="0"/>
                <a:ea typeface="Verdana" panose="020B0604030504040204" pitchFamily="34" charset="0"/>
                <a:cs typeface="Arial" panose="020B0604020202020204" pitchFamily="34" charset="0"/>
              </a:rPr>
              <a:t>Greater consistency and repeatability</a:t>
            </a:r>
            <a:endParaRPr lang="en-US" sz="1400" b="1" dirty="0">
              <a:effectLst/>
              <a:latin typeface="Verdana" panose="020B0604030504040204" pitchFamily="34" charset="0"/>
              <a:ea typeface="Verdana" panose="020B0604030504040204" pitchFamily="34" charset="0"/>
              <a:cs typeface="Arial" panose="020B0604020202020204" pitchFamily="34" charset="0"/>
            </a:endParaRPr>
          </a:p>
          <a:p>
            <a:pPr marL="342900" marR="0" lvl="0" indent="-342900" algn="just">
              <a:lnSpc>
                <a:spcPts val="1300"/>
              </a:lnSpc>
              <a:spcBef>
                <a:spcPts val="400"/>
              </a:spcBef>
              <a:spcAft>
                <a:spcPts val="200"/>
              </a:spcAft>
              <a:buFont typeface="Symbol" panose="05050102010706020507" pitchFamily="18" charset="2"/>
              <a:buChar char=""/>
            </a:pPr>
            <a:r>
              <a:rPr lang="en-US" sz="1400" b="0" dirty="0">
                <a:effectLst/>
                <a:latin typeface="Verdana" panose="020B0604030504040204" pitchFamily="34" charset="0"/>
                <a:ea typeface="Verdana" panose="020B0604030504040204" pitchFamily="34" charset="0"/>
                <a:cs typeface="Arial" panose="020B0604020202020204" pitchFamily="34" charset="0"/>
              </a:rPr>
              <a:t>Ease of access to information about tests or testing</a:t>
            </a:r>
            <a:endParaRPr lang="en-US" sz="1400" b="1" dirty="0">
              <a:effectLst/>
              <a:latin typeface="Verdana" panose="020B0604030504040204" pitchFamily="34" charset="0"/>
              <a:ea typeface="Verdana" panose="020B060403050404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31010E1-6830-40B2-9A41-CA815C65F3D0}"/>
              </a:ext>
            </a:extLst>
          </p:cNvPr>
          <p:cNvPicPr/>
          <p:nvPr/>
        </p:nvPicPr>
        <p:blipFill>
          <a:blip r:embed="rId2">
            <a:extLst>
              <a:ext uri="{28A0092B-C50C-407E-A947-70E740481C1C}">
                <a14:useLocalDpi xmlns:a14="http://schemas.microsoft.com/office/drawing/2010/main" val="0"/>
              </a:ext>
            </a:extLst>
          </a:blip>
          <a:stretch>
            <a:fillRect/>
          </a:stretch>
        </p:blipFill>
        <p:spPr>
          <a:xfrm>
            <a:off x="4572000" y="2636912"/>
            <a:ext cx="4030613" cy="2347342"/>
          </a:xfrm>
          <a:prstGeom prst="rect">
            <a:avLst/>
          </a:prstGeom>
        </p:spPr>
      </p:pic>
    </p:spTree>
    <p:extLst>
      <p:ext uri="{BB962C8B-B14F-4D97-AF65-F5344CB8AC3E}">
        <p14:creationId xmlns:p14="http://schemas.microsoft.com/office/powerpoint/2010/main" val="2237486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138039-FC6E-4141-8523-438D593C613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Performance Testing</a:t>
            </a: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C33D72B7-10D2-4357-B00B-D7DA5369196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Different Types of Testing</a:t>
            </a:r>
            <a:endParaRPr lang="en-US" altLang="en-US" sz="2800" dirty="0">
              <a:solidFill>
                <a:schemeClr val="bg1"/>
              </a:solidFill>
              <a:cs typeface="Arial" panose="020B0604020202020204" pitchFamily="34" charset="0"/>
            </a:endParaRPr>
          </a:p>
        </p:txBody>
      </p:sp>
      <p:sp>
        <p:nvSpPr>
          <p:cNvPr id="5" name="TextBox 4">
            <a:extLst>
              <a:ext uri="{FF2B5EF4-FFF2-40B4-BE49-F238E27FC236}">
                <a16:creationId xmlns:a16="http://schemas.microsoft.com/office/drawing/2014/main" id="{BAFEC2B1-8B69-41BF-8E44-EE0E6C38CE27}"/>
              </a:ext>
            </a:extLst>
          </p:cNvPr>
          <p:cNvSpPr txBox="1"/>
          <p:nvPr/>
        </p:nvSpPr>
        <p:spPr>
          <a:xfrm>
            <a:off x="-324544" y="2060848"/>
            <a:ext cx="4680520" cy="4137351"/>
          </a:xfrm>
          <a:prstGeom prst="rect">
            <a:avLst/>
          </a:prstGeom>
          <a:noFill/>
        </p:spPr>
        <p:txBody>
          <a:bodyPr wrap="square" rtlCol="0">
            <a:spAutoFit/>
          </a:bodyPr>
          <a:lstStyle/>
          <a:p>
            <a:pPr marL="685800" marR="0" indent="0" algn="just">
              <a:lnSpc>
                <a:spcPct val="115000"/>
              </a:lnSpc>
              <a:spcBef>
                <a:spcPts val="600"/>
              </a:spcBef>
              <a:spcAft>
                <a:spcPts val="200"/>
              </a:spcAft>
              <a:tabLst>
                <a:tab pos="3060700" algn="l"/>
              </a:tabLst>
            </a:pPr>
            <a:r>
              <a:rPr lang="en-US" sz="1400" dirty="0">
                <a:effectLst/>
                <a:latin typeface="Verdana" panose="020B0604030504040204" pitchFamily="34" charset="0"/>
                <a:ea typeface="Calibri" panose="020F0502020204030204" pitchFamily="34" charset="0"/>
                <a:cs typeface="Arial" panose="020B0604020202020204" pitchFamily="34" charset="0"/>
              </a:rPr>
              <a:t>Overall performance testing is a form of software testing that guarantees software packages perform well underneath their anticipated workload. it's miles a trying out technique completed to determine device overall performance in phrases of sensitivity, reactivity, and balance under a particular workload.</a:t>
            </a:r>
            <a:endParaRPr lang="en-US" sz="1400" dirty="0">
              <a:effectLst/>
              <a:latin typeface="Cambria" panose="02040503050406030204" pitchFamily="18" charset="0"/>
              <a:ea typeface="Calibri" panose="020F0502020204030204" pitchFamily="34" charset="0"/>
              <a:cs typeface="Arial" panose="020B0604020202020204" pitchFamily="34" charset="0"/>
            </a:endParaRPr>
          </a:p>
          <a:p>
            <a:pPr marL="685800" marR="0" indent="0" algn="just">
              <a:lnSpc>
                <a:spcPct val="115000"/>
              </a:lnSpc>
              <a:spcBef>
                <a:spcPts val="600"/>
              </a:spcBef>
              <a:spcAft>
                <a:spcPts val="200"/>
              </a:spcAft>
              <a:tabLst>
                <a:tab pos="3060700" algn="l"/>
              </a:tabLst>
            </a:pPr>
            <a:r>
              <a:rPr lang="en-US" sz="1400" dirty="0">
                <a:effectLst/>
                <a:latin typeface="Verdana" panose="020B0604030504040204" pitchFamily="34" charset="0"/>
                <a:ea typeface="Calibri" panose="020F0502020204030204" pitchFamily="34" charset="0"/>
                <a:cs typeface="Arial" panose="020B0604020202020204" pitchFamily="34" charset="0"/>
              </a:rPr>
              <a:t>performance testing is the procedure of studying the fine and capability of a product. it's far a checking out method carried out to determine the system performance in phrases of pace, reliability, and stability under varying workloads. overall performance trying out is also called Perf testing.</a:t>
            </a:r>
            <a:endParaRPr lang="en-US" sz="1400" dirty="0">
              <a:effectLst/>
              <a:latin typeface="Cambria" panose="02040503050406030204" pitchFamily="18"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66B9D97-3320-4499-AC18-869FC2502300}"/>
              </a:ext>
            </a:extLst>
          </p:cNvPr>
          <p:cNvPicPr/>
          <p:nvPr/>
        </p:nvPicPr>
        <p:blipFill>
          <a:blip r:embed="rId2">
            <a:extLst>
              <a:ext uri="{28A0092B-C50C-407E-A947-70E740481C1C}">
                <a14:useLocalDpi xmlns:a14="http://schemas.microsoft.com/office/drawing/2010/main" val="0"/>
              </a:ext>
            </a:extLst>
          </a:blip>
          <a:stretch>
            <a:fillRect/>
          </a:stretch>
        </p:blipFill>
        <p:spPr>
          <a:xfrm>
            <a:off x="4572000" y="2544098"/>
            <a:ext cx="4061460" cy="2562860"/>
          </a:xfrm>
          <a:prstGeom prst="rect">
            <a:avLst/>
          </a:prstGeom>
        </p:spPr>
      </p:pic>
    </p:spTree>
    <p:extLst>
      <p:ext uri="{BB962C8B-B14F-4D97-AF65-F5344CB8AC3E}">
        <p14:creationId xmlns:p14="http://schemas.microsoft.com/office/powerpoint/2010/main" val="90181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099EAA-9F48-4975-8F69-14D0B0749FA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Load Testing</a:t>
            </a:r>
          </a:p>
          <a:p>
            <a:pPr>
              <a:spcBef>
                <a:spcPts val="600"/>
              </a:spcBef>
              <a:spcAft>
                <a:spcPts val="600"/>
              </a:spcAft>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TextBox 2">
            <a:extLst>
              <a:ext uri="{FF2B5EF4-FFF2-40B4-BE49-F238E27FC236}">
                <a16:creationId xmlns:a16="http://schemas.microsoft.com/office/drawing/2014/main" id="{CE98695D-ABF4-4243-A44E-128E36031047}"/>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Different Types of Testing</a:t>
            </a:r>
            <a:endParaRPr lang="en-US" altLang="en-US" sz="2800" dirty="0">
              <a:solidFill>
                <a:schemeClr val="bg1"/>
              </a:solidFill>
              <a:cs typeface="Arial" panose="020B0604020202020204" pitchFamily="34" charset="0"/>
            </a:endParaRPr>
          </a:p>
        </p:txBody>
      </p:sp>
      <p:sp>
        <p:nvSpPr>
          <p:cNvPr id="5" name="TextBox 4">
            <a:extLst>
              <a:ext uri="{FF2B5EF4-FFF2-40B4-BE49-F238E27FC236}">
                <a16:creationId xmlns:a16="http://schemas.microsoft.com/office/drawing/2014/main" id="{457F4596-29F1-4C16-A04F-00BC6AF57003}"/>
              </a:ext>
            </a:extLst>
          </p:cNvPr>
          <p:cNvSpPr txBox="1"/>
          <p:nvPr/>
        </p:nvSpPr>
        <p:spPr>
          <a:xfrm>
            <a:off x="0" y="2276872"/>
            <a:ext cx="4464496" cy="3043718"/>
          </a:xfrm>
          <a:prstGeom prst="rect">
            <a:avLst/>
          </a:prstGeom>
          <a:noFill/>
        </p:spPr>
        <p:txBody>
          <a:bodyPr wrap="square" rtlCol="0">
            <a:spAutoFit/>
          </a:bodyPr>
          <a:lstStyle/>
          <a:p>
            <a:pPr marL="685800" marR="0" indent="0" algn="just">
              <a:lnSpc>
                <a:spcPct val="115000"/>
              </a:lnSpc>
              <a:spcBef>
                <a:spcPts val="600"/>
              </a:spcBef>
              <a:spcAft>
                <a:spcPts val="200"/>
              </a:spcAft>
              <a:tabLst>
                <a:tab pos="3060700" algn="l"/>
              </a:tabLst>
            </a:pPr>
            <a:r>
              <a:rPr lang="en-US" sz="1400" dirty="0">
                <a:effectLst/>
                <a:latin typeface="Verdana" panose="020B0604030504040204" pitchFamily="34" charset="0"/>
                <a:ea typeface="Calibri" panose="020F0502020204030204" pitchFamily="34" charset="0"/>
                <a:cs typeface="Arial" panose="020B0604020202020204" pitchFamily="34" charset="0"/>
              </a:rPr>
              <a:t>Load testing is a sort of performance testing that determines the overall performance of a device, software product, or software utility below actual life primarily based on load conditions. basically, load testing determines the behavior of the utility while multiple users use it at the identical time. It is the reaction of the system measured under various load conditions. The burden testing is finished for regular and severe load conditions</a:t>
            </a:r>
            <a:endParaRPr lang="en-US" sz="1400" dirty="0">
              <a:effectLst/>
              <a:latin typeface="Cambria" panose="02040503050406030204" pitchFamily="18"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15DB107-EB42-4445-B982-F21D50B89128}"/>
              </a:ext>
            </a:extLst>
          </p:cNvPr>
          <p:cNvPicPr/>
          <p:nvPr/>
        </p:nvPicPr>
        <p:blipFill>
          <a:blip r:embed="rId2">
            <a:extLst>
              <a:ext uri="{28A0092B-C50C-407E-A947-70E740481C1C}">
                <a14:useLocalDpi xmlns:a14="http://schemas.microsoft.com/office/drawing/2010/main" val="0"/>
              </a:ext>
            </a:extLst>
          </a:blip>
          <a:stretch>
            <a:fillRect/>
          </a:stretch>
        </p:blipFill>
        <p:spPr>
          <a:xfrm>
            <a:off x="4047907" y="2276872"/>
            <a:ext cx="4787900" cy="2695575"/>
          </a:xfrm>
          <a:prstGeom prst="rect">
            <a:avLst/>
          </a:prstGeom>
        </p:spPr>
      </p:pic>
    </p:spTree>
    <p:extLst>
      <p:ext uri="{BB962C8B-B14F-4D97-AF65-F5344CB8AC3E}">
        <p14:creationId xmlns:p14="http://schemas.microsoft.com/office/powerpoint/2010/main" val="761876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A42FA94CC64944985BE93158E9ADE0" ma:contentTypeVersion="0" ma:contentTypeDescription="Create a new document." ma:contentTypeScope="" ma:versionID="01a1c0778f5d85e1f1b68635343aa61d">
  <xsd:schema xmlns:xsd="http://www.w3.org/2001/XMLSchema" xmlns:xs="http://www.w3.org/2001/XMLSchema" xmlns:p="http://schemas.microsoft.com/office/2006/metadata/properties" targetNamespace="http://schemas.microsoft.com/office/2006/metadata/properties" ma:root="true" ma:fieldsID="ce8df3bfa6a24a2ffcf512df2f51dd6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96D54F9-6676-40B4-88DE-4E587CD57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AF3EE97-662C-45BD-AEBD-57BE7DC9224B}">
  <ds:schemaRefs>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45437</TotalTime>
  <Words>2062</Words>
  <Application>Microsoft Office PowerPoint</Application>
  <PresentationFormat>On-screen Show (4:3)</PresentationFormat>
  <Paragraphs>989</Paragraphs>
  <Slides>41</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41</vt:i4>
      </vt:variant>
    </vt:vector>
  </HeadingPairs>
  <TitlesOfParts>
    <vt:vector size="50" baseType="lpstr">
      <vt:lpstr>Arial</vt:lpstr>
      <vt:lpstr>Calibri</vt:lpstr>
      <vt:lpstr>Cambria</vt:lpstr>
      <vt:lpstr>Symbol</vt:lpstr>
      <vt:lpstr>Verdana</vt:lpstr>
      <vt:lpstr>Wingdings</vt:lpstr>
      <vt:lpstr>Office Theme</vt:lpstr>
      <vt:lpstr>1_Office Theme</vt:lpstr>
      <vt:lpstr>2_Office Theme</vt:lpstr>
      <vt:lpstr>Managing a Successful Computing Project including user experience features in Community Portal</vt:lpstr>
      <vt:lpstr>Contents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chathushi dilhari</cp:lastModifiedBy>
  <cp:revision>1698</cp:revision>
  <cp:lastPrinted>2015-07-27T02:04:21Z</cp:lastPrinted>
  <dcterms:created xsi:type="dcterms:W3CDTF">2012-01-26T10:45:43Z</dcterms:created>
  <dcterms:modified xsi:type="dcterms:W3CDTF">2022-12-02T18:55:59Z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0x010100CCA42FA94CC64944985BE93158E9ADE0</vt:lpwstr>
  </property>
</Properties>
</file>